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76" r:id="rId2"/>
    <p:sldId id="263" r:id="rId3"/>
    <p:sldId id="259" r:id="rId4"/>
    <p:sldId id="261" r:id="rId5"/>
    <p:sldId id="262" r:id="rId6"/>
    <p:sldId id="265" r:id="rId7"/>
    <p:sldId id="266" r:id="rId8"/>
    <p:sldId id="275" r:id="rId9"/>
    <p:sldId id="268" r:id="rId10"/>
    <p:sldId id="270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1541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700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8EC64-1B8E-4449-A2E4-2E1A57D15233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E5824-3005-4B0F-98BF-E1E0886FD8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04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7EA150-DC30-4BE1-980E-D2B7220471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Классный час «Я  в мире… Мир - в  тебе...Толерантность – дорога к миру»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6" descr="00002864"/>
          <p:cNvPicPr>
            <a:picLocks noChangeAspect="1" noChangeArrowheads="1"/>
          </p:cNvPicPr>
          <p:nvPr/>
        </p:nvPicPr>
        <p:blipFill>
          <a:blip r:embed="rId2"/>
          <a:srcRect t="19226" b="8687"/>
          <a:stretch>
            <a:fillRect/>
          </a:stretch>
        </p:blipFill>
        <p:spPr bwMode="auto">
          <a:xfrm>
            <a:off x="1475656" y="1340768"/>
            <a:ext cx="6157918" cy="41502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269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60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Анкета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Чем отличаются друг от друга ваши товарищи?</a:t>
            </a:r>
          </a:p>
          <a:p>
            <a:endParaRPr lang="ru-RU" sz="2800" b="1" dirty="0" smtClean="0">
              <a:solidFill>
                <a:srgbClr val="4B154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Можете ли вы признать их достоинства?</a:t>
            </a:r>
          </a:p>
          <a:p>
            <a:endParaRPr lang="ru-RU" sz="2800" b="1" dirty="0" smtClean="0">
              <a:solidFill>
                <a:srgbClr val="4B154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Возможно ли, что все учащиеся в классе должны быть преданными друзьями? Если нет, то почему?</a:t>
            </a:r>
          </a:p>
          <a:p>
            <a:endParaRPr lang="ru-RU" sz="2800" b="1" dirty="0" smtClean="0">
              <a:solidFill>
                <a:srgbClr val="4B154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Есть ли общие цели в классе? </a:t>
            </a:r>
          </a:p>
          <a:p>
            <a:pPr>
              <a:buNone/>
            </a:pPr>
            <a:endParaRPr lang="ru-RU" sz="2800" b="1" dirty="0" smtClean="0">
              <a:solidFill>
                <a:srgbClr val="4B154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Чтобы добиться этой цели,  что нам нужно?</a:t>
            </a:r>
            <a:endParaRPr lang="ru-RU" dirty="0">
              <a:solidFill>
                <a:srgbClr val="4B154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4"/>
          <p:cNvSpPr>
            <a:spLocks noChangeArrowheads="1" noChangeShapeType="1" noTextEdit="1"/>
          </p:cNvSpPr>
          <p:nvPr/>
        </p:nvSpPr>
        <p:spPr bwMode="auto">
          <a:xfrm>
            <a:off x="2051050" y="142852"/>
            <a:ext cx="4752975" cy="620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Личность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879475" y="949325"/>
            <a:ext cx="22861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Толерантная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4984750" y="928671"/>
            <a:ext cx="27207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u="sng" dirty="0" err="1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Интолерантная</a:t>
            </a:r>
            <a:endParaRPr lang="ru-RU" sz="2800" b="1" u="sng" dirty="0">
              <a:solidFill>
                <a:srgbClr val="4B15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Line 7"/>
          <p:cNvSpPr>
            <a:spLocks noChangeShapeType="1"/>
          </p:cNvSpPr>
          <p:nvPr/>
        </p:nvSpPr>
        <p:spPr bwMode="auto">
          <a:xfrm>
            <a:off x="4284663" y="1125538"/>
            <a:ext cx="0" cy="4608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0" y="1571612"/>
            <a:ext cx="435768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уважение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мнения других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доброжелательность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что-либо делать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вместе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понимание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принятие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чуткость,любознательность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снисходительность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доверие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гуманизм</a:t>
            </a:r>
          </a:p>
          <a:p>
            <a:endParaRPr lang="ru-RU" sz="2400" dirty="0"/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4427538" y="1500174"/>
            <a:ext cx="45831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непонимание</a:t>
            </a:r>
            <a:endParaRPr lang="ru-RU" sz="2400" b="1" dirty="0"/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игнорирование</a:t>
            </a:r>
            <a:endParaRPr lang="ru-RU" sz="2400" b="1" dirty="0"/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эгоизм</a:t>
            </a:r>
            <a:endParaRPr lang="ru-RU" sz="2400" b="1" dirty="0"/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нетерпимость</a:t>
            </a:r>
            <a:endParaRPr lang="ru-RU" sz="2400" b="1" dirty="0"/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выражение </a:t>
            </a:r>
            <a:r>
              <a:rPr lang="ru-RU" sz="2400" b="1" dirty="0"/>
              <a:t>пренебрежения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раздражительность</a:t>
            </a:r>
            <a:endParaRPr lang="ru-RU" sz="2400" b="1" dirty="0"/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равнодушие</a:t>
            </a:r>
            <a:endParaRPr lang="ru-RU" sz="2400" b="1" dirty="0"/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цинизм</a:t>
            </a:r>
            <a:endParaRPr lang="ru-RU" sz="2400" b="1" dirty="0"/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немотивированная </a:t>
            </a:r>
            <a:r>
              <a:rPr lang="ru-RU" sz="2400" b="1" dirty="0"/>
              <a:t>агрессия</a:t>
            </a:r>
          </a:p>
          <a:p>
            <a:endParaRPr lang="ru-RU" sz="2400" dirty="0"/>
          </a:p>
        </p:txBody>
      </p:sp>
      <p:pic>
        <p:nvPicPr>
          <p:cNvPr id="8" name="Picture 4" descr="baby14_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143512"/>
            <a:ext cx="1508125" cy="1543050"/>
          </a:xfrm>
          <a:prstGeom prst="rect">
            <a:avLst/>
          </a:prstGeom>
          <a:noFill/>
        </p:spPr>
      </p:pic>
      <p:pic>
        <p:nvPicPr>
          <p:cNvPr id="9" name="Picture 5" descr="Дет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143636" y="4929198"/>
            <a:ext cx="2714644" cy="1714512"/>
          </a:xfrm>
          <a:prstGeom prst="rect">
            <a:avLst/>
          </a:prstGeom>
          <a:noFill/>
          <a:ln w="9525">
            <a:solidFill>
              <a:srgbClr val="FF9966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  <p:bldP spid="11270" grpId="0"/>
      <p:bldP spid="112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42852"/>
            <a:ext cx="7851648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Каким надо быть , чтобы жить в мире и не ссориться?</a:t>
            </a:r>
            <a:endParaRPr lang="ru-RU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357298"/>
            <a:ext cx="6715172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501122" cy="6429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8575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Китайская притча «Ладная семья»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Жила-была на свете семья. Она была не простая. Более 100 человек насчитывалось в этой семье. И занимала эта семья целое село. Так и жили всей семьей и всем селом. Вы скажете: ну и что, мало ли больших семейств на свете. Но дело в том, что семья была особая – мир и лад царили в этой семье и, стало быть, на селе. Ни ссор, ни ругани, ни, Боже упаси, драк и раздоров.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Дошел слух об этой семье до самого владыки страны. И он решил проверить, правду ли молвят люди. Прибыл он в село, и душа его возрадовалась: кругом чистота, красота, достаток и мир. Хорошо детям, спокойно старикам. Удивился владыка. Решил узнать, как жители села добились такого лада, пришел к главе семьи; расскажи, мол, как ты добиваешься такого согласия и мира в твоей семье. Тот взял лист бумаги и стал что-то писать. Писал долго – видно, не очень силен был в грамоте. Затем передал лист владыке. Тот взял бумаги и стал разбирать каракули старика. Разобрал с трудом и удивился. Три слова были начертаны на бумаге: любовь, прощение, терпение. 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И в конце листа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сто раз любовь, сто раз прощение, сто раз терпение.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Почесал владыка, почесал, как водится, за ухом и спросил: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- И все?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- Да, - ответил старик, - это и есть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основа жизни </a:t>
            </a: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всякой хорошей семьи.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И подумав, добавил: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мира тоже</a:t>
            </a:r>
            <a:r>
              <a:rPr lang="ru-RU" sz="1600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 descr="img0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9BADC1"/>
              </a:clrFrom>
              <a:clrTo>
                <a:srgbClr val="9BADC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200275" cy="1390650"/>
          </a:xfrm>
          <a:prstGeom prst="rect">
            <a:avLst/>
          </a:prstGeom>
          <a:noFill/>
        </p:spPr>
      </p:pic>
      <p:pic>
        <p:nvPicPr>
          <p:cNvPr id="27654" name="Picture 6" descr="pic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513" y="0"/>
            <a:ext cx="2232025" cy="1371600"/>
          </a:xfrm>
          <a:prstGeom prst="rect">
            <a:avLst/>
          </a:prstGeom>
          <a:noFill/>
        </p:spPr>
      </p:pic>
      <p:pic>
        <p:nvPicPr>
          <p:cNvPr id="27655" name="Picture 7" descr="pic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0"/>
            <a:ext cx="2160587" cy="1327150"/>
          </a:xfrm>
          <a:prstGeom prst="rect">
            <a:avLst/>
          </a:prstGeom>
          <a:noFill/>
        </p:spPr>
      </p:pic>
      <p:pic>
        <p:nvPicPr>
          <p:cNvPr id="27656" name="Picture 8" descr="img0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9BADC1"/>
              </a:clrFrom>
              <a:clrTo>
                <a:srgbClr val="9BADC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0"/>
            <a:ext cx="2200275" cy="1390650"/>
          </a:xfrm>
          <a:prstGeom prst="rect">
            <a:avLst/>
          </a:prstGeom>
          <a:noFill/>
        </p:spPr>
      </p:pic>
      <p:sp>
        <p:nvSpPr>
          <p:cNvPr id="27657" name="WordArt 9"/>
          <p:cNvSpPr>
            <a:spLocks noChangeArrowheads="1" noChangeShapeType="1" noTextEdit="1"/>
          </p:cNvSpPr>
          <p:nvPr/>
        </p:nvSpPr>
        <p:spPr bwMode="auto">
          <a:xfrm>
            <a:off x="395288" y="2060575"/>
            <a:ext cx="3529012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</a:rPr>
              <a:t>Любовь</a:t>
            </a: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2700338" y="3573463"/>
            <a:ext cx="4319587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</a:rPr>
              <a:t>Прощение</a:t>
            </a:r>
          </a:p>
        </p:txBody>
      </p:sp>
      <p:sp>
        <p:nvSpPr>
          <p:cNvPr id="27659" name="WordArt 11"/>
          <p:cNvSpPr>
            <a:spLocks noChangeArrowheads="1" noChangeShapeType="1" noTextEdit="1"/>
          </p:cNvSpPr>
          <p:nvPr/>
        </p:nvSpPr>
        <p:spPr bwMode="auto">
          <a:xfrm>
            <a:off x="4000496" y="5214950"/>
            <a:ext cx="4464050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</a:rPr>
              <a:t>Терпение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/>
      <p:bldP spid="27658" grpId="0" animBg="1"/>
      <p:bldP spid="276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785926"/>
            <a:ext cx="8358246" cy="4856508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642910" y="285728"/>
            <a:ext cx="8358246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«Я в мире … Мир в тебе …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1000108"/>
            <a:ext cx="8286808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Толерантность - дорога к миру.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8643998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100" i="1" dirty="0" err="1" smtClean="0">
                <a:solidFill>
                  <a:srgbClr val="FF0000"/>
                </a:solidFill>
                <a:latin typeface="Times New Roman" pitchFamily="16" charset="0"/>
              </a:rPr>
              <a:t>Разные</a:t>
            </a:r>
            <a:r>
              <a:rPr lang="en-GB" sz="3100" i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ru-RU" sz="3100" i="1" dirty="0" smtClean="0">
                <a:solidFill>
                  <a:srgbClr val="FF0000"/>
                </a:solidFill>
                <a:latin typeface="Times New Roman" pitchFamily="16" charset="0"/>
              </a:rPr>
              <a:t>культуры</a:t>
            </a:r>
            <a:r>
              <a:rPr lang="en-GB" sz="3100" i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3100" i="1" dirty="0" err="1" smtClean="0">
                <a:solidFill>
                  <a:srgbClr val="FF0000"/>
                </a:solidFill>
                <a:latin typeface="Times New Roman" pitchFamily="16" charset="0"/>
              </a:rPr>
              <a:t>описывают</a:t>
            </a:r>
            <a:r>
              <a:rPr lang="en-GB" sz="3100" i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3100" i="1" dirty="0" err="1" smtClean="0">
                <a:solidFill>
                  <a:srgbClr val="FF0000"/>
                </a:solidFill>
                <a:latin typeface="Times New Roman" pitchFamily="16" charset="0"/>
              </a:rPr>
              <a:t>это</a:t>
            </a:r>
            <a:r>
              <a:rPr lang="en-GB" sz="3100" i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3100" i="1" dirty="0" err="1" smtClean="0">
                <a:solidFill>
                  <a:srgbClr val="FF0000"/>
                </a:solidFill>
                <a:latin typeface="Times New Roman" pitchFamily="16" charset="0"/>
              </a:rPr>
              <a:t>одним</a:t>
            </a:r>
            <a:r>
              <a:rPr lang="en-GB" sz="3100" i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3100" i="1" dirty="0" err="1" smtClean="0">
                <a:solidFill>
                  <a:srgbClr val="FF0000"/>
                </a:solidFill>
                <a:latin typeface="Times New Roman" pitchFamily="16" charset="0"/>
              </a:rPr>
              <a:t>языком</a:t>
            </a:r>
            <a:r>
              <a:rPr lang="en-GB" sz="6000" i="1" dirty="0" smtClean="0">
                <a:latin typeface="Times New Roman" pitchFamily="16" charset="0"/>
              </a:rPr>
              <a:t>.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282" y="1071546"/>
            <a:ext cx="8643998" cy="5796459"/>
          </a:xfrm>
          <a:ln/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Times New Roman" pitchFamily="16" charset="0"/>
              </a:rPr>
              <a:t>Т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6" charset="0"/>
              </a:rPr>
              <a:t>олерантность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  <a:latin typeface="Times New Roman" pitchFamily="16" charset="0"/>
              </a:rPr>
              <a:t>(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itchFamily="16" charset="0"/>
              </a:rPr>
              <a:t>русский</a:t>
            </a:r>
            <a:r>
              <a:rPr lang="en-GB" sz="2000" b="1" dirty="0" smtClean="0">
                <a:solidFill>
                  <a:srgbClr val="FF0000"/>
                </a:solidFill>
                <a:latin typeface="Times New Roman" pitchFamily="16" charset="0"/>
              </a:rPr>
              <a:t>)</a:t>
            </a:r>
            <a:r>
              <a:rPr lang="en-GB" sz="2000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–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cпособность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терпеть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что-то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или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кого-то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быть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выдержанным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выносливым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стойким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уметь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мириться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с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существованием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чего-либо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кого-либо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считаться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с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мнением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других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быть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снисходительным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.</a:t>
            </a:r>
            <a:endParaRPr lang="ru-RU" sz="2000" b="1" dirty="0" smtClean="0">
              <a:solidFill>
                <a:srgbClr val="FF0000"/>
              </a:solidFill>
              <a:latin typeface="Times New Roman" pitchFamily="16" charset="0"/>
            </a:endParaRPr>
          </a:p>
          <a:p>
            <a:pPr algn="just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000" b="1" dirty="0" smtClean="0">
              <a:solidFill>
                <a:srgbClr val="FF0000"/>
              </a:solidFill>
              <a:latin typeface="Times New Roman" pitchFamily="16" charset="0"/>
            </a:endParaRPr>
          </a:p>
          <a:p>
            <a:pPr algn="just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err="1" smtClean="0">
                <a:solidFill>
                  <a:srgbClr val="FF0000"/>
                </a:solidFill>
                <a:latin typeface="Times New Roman" pitchFamily="16" charset="0"/>
              </a:rPr>
              <a:t>tolerancia</a:t>
            </a:r>
            <a:r>
              <a:rPr lang="en-GB" sz="2000" b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(</a:t>
            </a:r>
            <a:r>
              <a:rPr lang="en-GB" sz="2000" b="1" dirty="0" err="1">
                <a:solidFill>
                  <a:srgbClr val="FF0000"/>
                </a:solidFill>
                <a:latin typeface="Times New Roman" pitchFamily="16" charset="0"/>
              </a:rPr>
              <a:t>испанский</a:t>
            </a: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)</a:t>
            </a:r>
            <a:r>
              <a:rPr lang="en-GB" sz="2000" dirty="0">
                <a:latin typeface="Times New Roman" pitchFamily="16" charset="0"/>
              </a:rPr>
              <a:t> –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6" charset="0"/>
              </a:rPr>
              <a:t>с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пособность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признавать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отличные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от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своих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 </a:t>
            </a:r>
          </a:p>
          <a:p>
            <a:pPr algn="ctr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      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собственных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идеи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или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мнения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.</a:t>
            </a:r>
          </a:p>
          <a:p>
            <a:pPr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endParaRPr lang="en-GB" sz="2000" dirty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tolerance (</a:t>
            </a:r>
            <a:r>
              <a:rPr lang="en-GB" sz="2000" b="1" dirty="0" err="1">
                <a:solidFill>
                  <a:srgbClr val="FF0000"/>
                </a:solidFill>
                <a:latin typeface="Times New Roman" pitchFamily="16" charset="0"/>
              </a:rPr>
              <a:t>французский</a:t>
            </a: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)</a:t>
            </a:r>
            <a:r>
              <a:rPr lang="en-GB" sz="2000" dirty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–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6" charset="0"/>
              </a:rPr>
              <a:t>о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тношение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при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котором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допускается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что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другие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     </a:t>
            </a: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                                         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могут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думать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или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действовать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иначе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нежели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ты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сам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.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endParaRPr lang="ru-RU" sz="2000" dirty="0" smtClean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tolerance (</a:t>
            </a:r>
            <a:r>
              <a:rPr lang="en-GB" sz="2000" b="1" dirty="0" err="1">
                <a:solidFill>
                  <a:srgbClr val="FF0000"/>
                </a:solidFill>
                <a:latin typeface="Times New Roman" pitchFamily="16" charset="0"/>
              </a:rPr>
              <a:t>английский</a:t>
            </a: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)</a:t>
            </a:r>
            <a:r>
              <a:rPr lang="en-GB" sz="2000" dirty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–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6" charset="0"/>
              </a:rPr>
              <a:t>г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отовность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быть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терпимым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снисходительность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.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endParaRPr lang="ru-RU" sz="2000" dirty="0" smtClean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err="1">
                <a:solidFill>
                  <a:srgbClr val="FF0000"/>
                </a:solidFill>
                <a:latin typeface="Times New Roman" pitchFamily="16" charset="0"/>
              </a:rPr>
              <a:t>kuan</a:t>
            </a: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Times New Roman" pitchFamily="16" charset="0"/>
              </a:rPr>
              <a:t>rong</a:t>
            </a: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Times New Roman" pitchFamily="16" charset="0"/>
              </a:rPr>
              <a:t>китайский</a:t>
            </a: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)</a:t>
            </a:r>
            <a:r>
              <a:rPr lang="en-GB" sz="2000" dirty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–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6" charset="0"/>
              </a:rPr>
              <a:t>п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озволять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принимать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быть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по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отношению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к </a:t>
            </a:r>
            <a:endParaRPr lang="ru-RU" sz="2000" dirty="0" smtClean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                                           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другим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великодушным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.</a:t>
            </a: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err="1">
                <a:solidFill>
                  <a:srgbClr val="FF0000"/>
                </a:solidFill>
                <a:latin typeface="Times New Roman" pitchFamily="16" charset="0"/>
              </a:rPr>
              <a:t>tasamul</a:t>
            </a: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’ ( </a:t>
            </a:r>
            <a:r>
              <a:rPr lang="en-GB" sz="2000" b="1" dirty="0" err="1">
                <a:solidFill>
                  <a:srgbClr val="FF0000"/>
                </a:solidFill>
                <a:latin typeface="Times New Roman" pitchFamily="16" charset="0"/>
              </a:rPr>
              <a:t>арабский</a:t>
            </a:r>
            <a:r>
              <a:rPr lang="en-GB" sz="2000" b="1" dirty="0">
                <a:solidFill>
                  <a:srgbClr val="FF0000"/>
                </a:solidFill>
                <a:latin typeface="Times New Roman" pitchFamily="16" charset="0"/>
              </a:rPr>
              <a:t>)</a:t>
            </a:r>
            <a:r>
              <a:rPr lang="en-GB" sz="2000" dirty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–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6" charset="0"/>
              </a:rPr>
              <a:t>п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рощение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снисходительность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мягкость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милосердие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endParaRPr lang="ru-RU" sz="2000" dirty="0" smtClean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               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сострадание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благосклонность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терпение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6" charset="0"/>
              </a:rPr>
              <a:t>расположенность</a:t>
            </a:r>
            <a:r>
              <a:rPr lang="en-GB" sz="2000" dirty="0">
                <a:solidFill>
                  <a:srgbClr val="FFFF00"/>
                </a:solidFill>
                <a:latin typeface="Times New Roman" pitchFamily="16" charset="0"/>
              </a:rPr>
              <a:t> к </a:t>
            </a:r>
            <a:r>
              <a:rPr lang="en-GB" sz="2000" dirty="0" err="1" smtClean="0">
                <a:solidFill>
                  <a:srgbClr val="FFFF00"/>
                </a:solidFill>
                <a:latin typeface="Times New Roman" pitchFamily="16" charset="0"/>
              </a:rPr>
              <a:t>другим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6" charset="0"/>
              </a:rPr>
              <a:t>.</a:t>
            </a: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 </a:t>
            </a:r>
            <a:endParaRPr lang="ru-RU" sz="2000" dirty="0" smtClean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FFFF00"/>
              </a:solidFill>
              <a:latin typeface="Times New Roman" pitchFamily="16" charset="0"/>
            </a:endParaRPr>
          </a:p>
          <a:p>
            <a:pPr algn="l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FFFF00"/>
                </a:solidFill>
                <a:latin typeface="Times New Roman" pitchFamily="16" charset="0"/>
              </a:rPr>
              <a:t>. </a:t>
            </a:r>
            <a:endParaRPr lang="en-GB" sz="2000" dirty="0">
              <a:solidFill>
                <a:srgbClr val="FFFF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2843213" y="2636838"/>
            <a:ext cx="3241675" cy="11525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>
            <a:off x="3203575" y="2924175"/>
            <a:ext cx="27241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</a:rPr>
              <a:t>Толерантность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500563" y="1125538"/>
            <a:ext cx="0" cy="14398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4500563" y="3860800"/>
            <a:ext cx="0" cy="13684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6227763" y="3213100"/>
            <a:ext cx="6492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V="1">
            <a:off x="6156325" y="1341438"/>
            <a:ext cx="1079500" cy="172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6156325" y="3429000"/>
            <a:ext cx="1008063" cy="13684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2051050" y="3141663"/>
            <a:ext cx="6492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 flipV="1">
            <a:off x="1331913" y="1268413"/>
            <a:ext cx="1439862" cy="17287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1835150" y="3357563"/>
            <a:ext cx="936625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779838" y="549275"/>
            <a:ext cx="16369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Прощение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635375" y="5300663"/>
            <a:ext cx="1893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Милосердие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6286512" y="404813"/>
            <a:ext cx="25717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FF00"/>
                </a:solidFill>
              </a:rPr>
              <a:t>Уважение прав</a:t>
            </a:r>
          </a:p>
          <a:p>
            <a:r>
              <a:rPr lang="ru-RU" sz="2400" b="1" dirty="0">
                <a:solidFill>
                  <a:srgbClr val="FFFF00"/>
                </a:solidFill>
              </a:rPr>
              <a:t>      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792913" y="2852738"/>
            <a:ext cx="25206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Сотрудничество,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дружба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300788" y="4797425"/>
            <a:ext cx="251936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Уважение</a:t>
            </a:r>
          </a:p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человеческого</a:t>
            </a:r>
          </a:p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достоинства</a:t>
            </a:r>
          </a:p>
          <a:p>
            <a:endParaRPr lang="ru-RU" dirty="0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303213" y="2847975"/>
            <a:ext cx="19790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Сострадание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68313" y="4941888"/>
            <a:ext cx="312181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Принятие </a:t>
            </a:r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другого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таким, какой он есть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179388" y="188913"/>
            <a:ext cx="33461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Терпимость к чужим</a:t>
            </a:r>
          </a:p>
          <a:p>
            <a:pPr algn="ctr"/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мнениям, верованиям,</a:t>
            </a:r>
          </a:p>
          <a:p>
            <a:pPr algn="ctr"/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поведению</a:t>
            </a:r>
          </a:p>
        </p:txBody>
      </p:sp>
      <p:sp>
        <p:nvSpPr>
          <p:cNvPr id="21" name="Подзаголовок 20"/>
          <p:cNvSpPr>
            <a:spLocks noGrp="1"/>
          </p:cNvSpPr>
          <p:nvPr>
            <p:ph type="subTitle" idx="1"/>
          </p:nvPr>
        </p:nvSpPr>
        <p:spPr>
          <a:xfrm>
            <a:off x="571472" y="3214686"/>
            <a:ext cx="7816624" cy="171451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12305" grpId="0"/>
      <p:bldP spid="12306" grpId="0"/>
      <p:bldP spid="12307" grpId="0"/>
      <p:bldP spid="12308" grpId="0"/>
      <p:bldP spid="12309" grpId="0"/>
      <p:bldP spid="12310" grpId="0"/>
      <p:bldP spid="12312" grpId="0"/>
      <p:bldP spid="123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истории происхождения слова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«толерантность»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3891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На рубеже XVIII-XIX веков во Франции жил некто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Талейран</a:t>
            </a:r>
            <a:r>
              <a:rPr lang="ru-RU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Перигор</a:t>
            </a:r>
            <a:r>
              <a:rPr lang="ru-RU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, князь </a:t>
            </a:r>
            <a:r>
              <a:rPr lang="ru-RU" b="1" dirty="0" err="1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Беневентский</a:t>
            </a:r>
            <a:r>
              <a:rPr lang="ru-RU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. Он отличался тем, что при всех правительствах (и при Наполеоне, и при короле Людовике XVII) оставался неизменно министром иностранных дел.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был человек, талантливый во многих областях, но, несомненно, более всего – в умении учитывать настроения окружающих, уважительно к ним относиться, искать решение проблем способ, наименее ущемляющим интересы других людей. И при этом сохранять свои собственные принципы.</a:t>
            </a:r>
            <a:r>
              <a:rPr lang="ru-RU" b="1" dirty="0" smtClean="0">
                <a:solidFill>
                  <a:srgbClr val="4B1541"/>
                </a:solidFill>
                <a:latin typeface="Times New Roman" pitchFamily="18" charset="0"/>
                <a:cs typeface="Times New Roman" pitchFamily="18" charset="0"/>
              </a:rPr>
              <a:t> Сегодня современный человек должен быть не только образованным, но и обладать чувством самоуважения и быть уважаемым окружающими. Люди, не обладающие этим качеством, оказываются неспособными к изменениям, которых требует наша жизнь.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57166"/>
            <a:ext cx="7851648" cy="214314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Переживаете ли вы за проблемы которые возникают в классе ?</a:t>
            </a:r>
            <a:endParaRPr lang="ru-RU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Boomba\Рабочий стол\печать фото\DSC011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643182"/>
            <a:ext cx="6858048" cy="3833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33400" y="428604"/>
            <a:ext cx="7851648" cy="85725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мы?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6325" name="Picture 5" descr="images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00" y="1714488"/>
            <a:ext cx="2667000" cy="1600200"/>
          </a:xfrm>
          <a:noFill/>
          <a:ln/>
        </p:spPr>
      </p:pic>
      <p:pic>
        <p:nvPicPr>
          <p:cNvPr id="56327" name="Picture 7" descr="Копия русские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572132" y="1714488"/>
            <a:ext cx="2514600" cy="1600200"/>
          </a:xfrm>
          <a:noFill/>
          <a:ln/>
        </p:spPr>
      </p:pic>
      <p:pic>
        <p:nvPicPr>
          <p:cNvPr id="56330" name="Picture 10" descr="украинцы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1714480" y="4429132"/>
            <a:ext cx="2590800" cy="1752600"/>
          </a:xfrm>
          <a:noFill/>
          <a:ln/>
        </p:spPr>
      </p:pic>
      <p:pic>
        <p:nvPicPr>
          <p:cNvPr id="56333" name="Picture 13" descr="германские дети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5000628" y="4429132"/>
            <a:ext cx="2438400" cy="17526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732</Words>
  <Application>Microsoft Office PowerPoint</Application>
  <PresentationFormat>Экран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Классный час «Я  в мире… Мир - в  тебе...Толерантность – дорога к миру»</vt:lpstr>
      <vt:lpstr>Китайская притча «Ладная семья»</vt:lpstr>
      <vt:lpstr>Презентация PowerPoint</vt:lpstr>
      <vt:lpstr>Презентация PowerPoint</vt:lpstr>
      <vt:lpstr>Разные культуры описывают это одним языком.</vt:lpstr>
      <vt:lpstr>Презентация PowerPoint</vt:lpstr>
      <vt:lpstr>Из истории происхождения слова «толерантность»</vt:lpstr>
      <vt:lpstr>Переживаете ли вы за проблемы которые возникают в классе ?</vt:lpstr>
      <vt:lpstr>Какие мы?</vt:lpstr>
      <vt:lpstr>Анкета</vt:lpstr>
      <vt:lpstr>Презентация PowerPoint</vt:lpstr>
      <vt:lpstr>Каким надо быть , чтобы жить в мире и не ссориться?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metkab</cp:lastModifiedBy>
  <cp:revision>22</cp:revision>
  <dcterms:modified xsi:type="dcterms:W3CDTF">2016-10-12T05:37:42Z</dcterms:modified>
</cp:coreProperties>
</file>