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1" r:id="rId8"/>
    <p:sldId id="260" r:id="rId9"/>
    <p:sldId id="262" r:id="rId10"/>
    <p:sldId id="263" r:id="rId11"/>
    <p:sldId id="267" r:id="rId12"/>
    <p:sldId id="268" r:id="rId13"/>
    <p:sldId id="269" r:id="rId14"/>
    <p:sldId id="270" r:id="rId15"/>
    <p:sldId id="271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" y="3429000"/>
            <a:ext cx="6705600" cy="23622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Интересные факты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мира бабочек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34000" y="4419600"/>
            <a:ext cx="35052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Бражник мёртвая голова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5181600" cy="3810000"/>
          </a:xfrm>
        </p:spPr>
      </p:pic>
      <p:sp>
        <p:nvSpPr>
          <p:cNvPr id="7" name="TextBox 6"/>
          <p:cNvSpPr txBox="1"/>
          <p:nvPr/>
        </p:nvSpPr>
        <p:spPr>
          <a:xfrm>
            <a:off x="5334000" y="1143000"/>
            <a:ext cx="3505200" cy="3816429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Одной из интересных особенностей, присущей только этой бабочке, является способность издавать звуки. В случае опасности бабочка издаёт пронзительный писк. Учёные пока не поняли, с какой целью это делается, но вероятная причина – для отпугивания. </a:t>
            </a:r>
            <a:endParaRPr lang="ru-RU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Павлиноглазка изабелла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5054600" cy="3810000"/>
          </a:xfrm>
        </p:spPr>
      </p:pic>
      <p:pic>
        <p:nvPicPr>
          <p:cNvPr id="8" name="Рисунок 7" descr="IMG_0445.JPG"/>
          <p:cNvPicPr>
            <a:picLocks noChangeAspect="1"/>
          </p:cNvPicPr>
          <p:nvPr/>
        </p:nvPicPr>
        <p:blipFill>
          <a:blip r:embed="rId3" cstate="print"/>
          <a:srcRect l="598" t="5556" r="2564" b="16667"/>
          <a:stretch>
            <a:fillRect/>
          </a:stretch>
        </p:blipFill>
        <p:spPr>
          <a:xfrm>
            <a:off x="2971800" y="4953000"/>
            <a:ext cx="2819400" cy="1676400"/>
          </a:xfrm>
          <a:prstGeom prst="rect">
            <a:avLst/>
          </a:prstGeom>
        </p:spPr>
      </p:pic>
      <p:pic>
        <p:nvPicPr>
          <p:cNvPr id="9" name="Рисунок 8" descr="IMG_3060.JPG"/>
          <p:cNvPicPr>
            <a:picLocks noChangeAspect="1"/>
          </p:cNvPicPr>
          <p:nvPr/>
        </p:nvPicPr>
        <p:blipFill>
          <a:blip r:embed="rId4" cstate="print"/>
          <a:srcRect t="10000" b="16667"/>
          <a:stretch>
            <a:fillRect/>
          </a:stretch>
        </p:blipFill>
        <p:spPr>
          <a:xfrm>
            <a:off x="5791200" y="4953000"/>
            <a:ext cx="3048000" cy="1676400"/>
          </a:xfrm>
          <a:prstGeom prst="rect">
            <a:avLst/>
          </a:prstGeom>
        </p:spPr>
      </p:pic>
      <p:pic>
        <p:nvPicPr>
          <p:cNvPr id="2051" name="Picture 3" descr="C:\андрею\Фото 2010\фото-2013\Бабочки-2013\8-12 мая\IMG_3129.JPG"/>
          <p:cNvPicPr>
            <a:picLocks noChangeAspect="1" noChangeArrowheads="1"/>
          </p:cNvPicPr>
          <p:nvPr/>
        </p:nvPicPr>
        <p:blipFill>
          <a:blip r:embed="rId5" cstate="print"/>
          <a:srcRect l="10870" t="17392" r="10869" b="18838"/>
          <a:stretch>
            <a:fillRect/>
          </a:stretch>
        </p:blipFill>
        <p:spPr bwMode="auto">
          <a:xfrm>
            <a:off x="228600" y="4953000"/>
            <a:ext cx="2743200" cy="1676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57800" y="1143000"/>
            <a:ext cx="3581400" cy="3816429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92D050"/>
                </a:solidFill>
              </a:rPr>
              <a:t>Павлиноглазки – группа бабочек, ведущих преимущественно ночной образ жизни. На территории Московской области обитают два вида павлиноглазок – малый ночной павлиний глаз и рыжая павлиноглазка. Бабочки летают с конца апреля до </a:t>
            </a:r>
            <a:r>
              <a:rPr lang="ru-RU" sz="2200" b="1" smtClean="0">
                <a:solidFill>
                  <a:srgbClr val="92D050"/>
                </a:solidFill>
              </a:rPr>
              <a:t>середины мая.</a:t>
            </a:r>
            <a:endParaRPr lang="ru-RU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Павлиноглазка изабелла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018" t="10670" r="1754"/>
          <a:stretch>
            <a:fillRect/>
          </a:stretch>
        </p:blipFill>
        <p:spPr>
          <a:xfrm>
            <a:off x="228600" y="1143000"/>
            <a:ext cx="4343400" cy="3189776"/>
          </a:xfrm>
        </p:spPr>
      </p:pic>
      <p:sp>
        <p:nvSpPr>
          <p:cNvPr id="7" name="TextBox 6"/>
          <p:cNvSpPr txBox="1"/>
          <p:nvPr/>
        </p:nvSpPr>
        <p:spPr>
          <a:xfrm>
            <a:off x="228600" y="4343400"/>
            <a:ext cx="8763000" cy="2123658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92D050"/>
                </a:solidFill>
              </a:rPr>
              <a:t>Павлиноглазка изабелла обитает в горных сосновых лесах Франции и Испании на высоте 1000 – 1800 метров. Самец отличается от самки наличием гребневидных усиков, с помощью которых он улавливает запах самки на несколько километров. Кроме того, у самцов на задних крыльях имеются длинные «хвостики». У самок хвостики только намечены.</a:t>
            </a:r>
            <a:r>
              <a:rPr lang="ru-RU" sz="2200" b="1" dirty="0" smtClean="0">
                <a:solidFill>
                  <a:srgbClr val="FFFF00"/>
                </a:solidFill>
              </a:rPr>
              <a:t> </a:t>
            </a:r>
            <a:endParaRPr lang="ru-RU" sz="22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 descr="IMG_1644.JPG"/>
          <p:cNvPicPr>
            <a:picLocks noChangeAspect="1"/>
          </p:cNvPicPr>
          <p:nvPr/>
        </p:nvPicPr>
        <p:blipFill>
          <a:blip r:embed="rId3" cstate="print"/>
          <a:srcRect l="14167" t="18889" r="16667" b="15556"/>
          <a:stretch>
            <a:fillRect/>
          </a:stretch>
        </p:blipFill>
        <p:spPr>
          <a:xfrm>
            <a:off x="4572000" y="1143000"/>
            <a:ext cx="4419599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181600" y="4419600"/>
            <a:ext cx="35052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Павлиноглазка изабелла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071" t="24286" r="24643" b="22563"/>
          <a:stretch>
            <a:fillRect/>
          </a:stretch>
        </p:blipFill>
        <p:spPr>
          <a:xfrm>
            <a:off x="152400" y="1142999"/>
            <a:ext cx="5181600" cy="4191001"/>
          </a:xfrm>
        </p:spPr>
      </p:pic>
      <p:sp>
        <p:nvSpPr>
          <p:cNvPr id="7" name="TextBox 6"/>
          <p:cNvSpPr txBox="1"/>
          <p:nvPr/>
        </p:nvSpPr>
        <p:spPr>
          <a:xfrm>
            <a:off x="5334000" y="1143000"/>
            <a:ext cx="3505200" cy="4191000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92D050"/>
                </a:solidFill>
              </a:rPr>
              <a:t>Павлиноглазки летают не более двух недель, потому что бабочки на взрослой стадии не питаются. У них даже отсутствует хоботок. Бабочка использует энергию, которую накопила в себе, когда была гусеницей. Главная задача взрослого насекомого – продолжение рода.</a:t>
            </a:r>
            <a:endParaRPr lang="ru-RU" sz="22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Павлиноглазка изабелла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412" t="7843" r="8824" b="5882"/>
          <a:stretch>
            <a:fillRect/>
          </a:stretch>
        </p:blipFill>
        <p:spPr>
          <a:xfrm rot="10800000">
            <a:off x="152400" y="1143000"/>
            <a:ext cx="4495800" cy="3352801"/>
          </a:xfrm>
        </p:spPr>
      </p:pic>
      <p:sp>
        <p:nvSpPr>
          <p:cNvPr id="7" name="TextBox 6"/>
          <p:cNvSpPr txBox="1"/>
          <p:nvPr/>
        </p:nvSpPr>
        <p:spPr>
          <a:xfrm>
            <a:off x="152400" y="4495800"/>
            <a:ext cx="8839200" cy="1107996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92D050"/>
                </a:solidFill>
              </a:rPr>
              <a:t>После того, как гусеница заканчивает своё развитие, она строит на поверхности земли плотный кокон, в котором и окукливается. Стадия куколки длится до следующей весны.</a:t>
            </a:r>
            <a:endParaRPr lang="ru-RU" sz="2200" b="1" dirty="0">
              <a:solidFill>
                <a:srgbClr val="92D050"/>
              </a:solidFill>
            </a:endParaRPr>
          </a:p>
        </p:txBody>
      </p:sp>
      <p:pic>
        <p:nvPicPr>
          <p:cNvPr id="8" name="Рисунок 7" descr="IMG_1529.JPG"/>
          <p:cNvPicPr>
            <a:picLocks noChangeAspect="1"/>
          </p:cNvPicPr>
          <p:nvPr/>
        </p:nvPicPr>
        <p:blipFill>
          <a:blip r:embed="rId3" cstate="print"/>
          <a:srcRect l="29122" t="17778" r="19955" b="31111"/>
          <a:stretch>
            <a:fillRect/>
          </a:stretch>
        </p:blipFill>
        <p:spPr>
          <a:xfrm>
            <a:off x="4572000" y="1143000"/>
            <a:ext cx="44196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57800" y="1066800"/>
            <a:ext cx="3505200" cy="556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92D050"/>
                </a:solidFill>
              </a:rPr>
              <a:t>Павлиноглазка изабелла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638" t="15555" r="5319" b="4965"/>
          <a:stretch>
            <a:fillRect/>
          </a:stretch>
        </p:blipFill>
        <p:spPr>
          <a:xfrm>
            <a:off x="1524000" y="1143000"/>
            <a:ext cx="6123590" cy="4343400"/>
          </a:xfrm>
        </p:spPr>
      </p:pic>
      <p:sp>
        <p:nvSpPr>
          <p:cNvPr id="7" name="TextBox 6"/>
          <p:cNvSpPr txBox="1"/>
          <p:nvPr/>
        </p:nvSpPr>
        <p:spPr>
          <a:xfrm>
            <a:off x="1066800" y="5486400"/>
            <a:ext cx="7010400" cy="1107996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92D050"/>
                </a:solidFill>
              </a:rPr>
              <a:t>За свой необычный облик павлиноглазка изабелла стала желанным трофеем в коллекциях энтомологов, поэтому сейчас занесена в Красную книгу Франции.</a:t>
            </a:r>
            <a:endParaRPr lang="ru-RU" sz="22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105400"/>
            <a:ext cx="58674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Спасибо за внимание!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IMG_1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38200"/>
            <a:ext cx="3276599" cy="4208720"/>
          </a:xfrm>
          <a:prstGeom prst="rect">
            <a:avLst/>
          </a:prstGeom>
        </p:spPr>
      </p:pic>
      <p:pic>
        <p:nvPicPr>
          <p:cNvPr id="4" name="Рисунок 3" descr="IMG_15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3352800"/>
            <a:ext cx="2275840" cy="1706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Стадии  развития бабочек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DSC002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253" t="22359" r="28965" b="24794"/>
          <a:stretch>
            <a:fillRect/>
          </a:stretch>
        </p:blipFill>
        <p:spPr>
          <a:xfrm>
            <a:off x="3048000" y="1219200"/>
            <a:ext cx="2743200" cy="2228850"/>
          </a:xfrm>
        </p:spPr>
      </p:pic>
      <p:pic>
        <p:nvPicPr>
          <p:cNvPr id="1026" name="Picture 2" descr="F:\Махаон\DSC01482.JPG"/>
          <p:cNvPicPr>
            <a:picLocks noChangeAspect="1" noChangeArrowheads="1"/>
          </p:cNvPicPr>
          <p:nvPr/>
        </p:nvPicPr>
        <p:blipFill>
          <a:blip r:embed="rId3" cstate="print"/>
          <a:srcRect l="18312" t="11111" r="22478" b="25000"/>
          <a:stretch>
            <a:fillRect/>
          </a:stretch>
        </p:blipFill>
        <p:spPr bwMode="auto">
          <a:xfrm>
            <a:off x="152400" y="1219200"/>
            <a:ext cx="2743200" cy="2219960"/>
          </a:xfrm>
          <a:prstGeom prst="rect">
            <a:avLst/>
          </a:prstGeom>
          <a:noFill/>
        </p:spPr>
      </p:pic>
      <p:pic>
        <p:nvPicPr>
          <p:cNvPr id="6" name="Рисунок 5" descr="009.JPG"/>
          <p:cNvPicPr>
            <a:picLocks noChangeAspect="1"/>
          </p:cNvPicPr>
          <p:nvPr/>
        </p:nvPicPr>
        <p:blipFill>
          <a:blip r:embed="rId4" cstate="print"/>
          <a:srcRect l="14166" t="16667" r="33333" b="31281"/>
          <a:stretch>
            <a:fillRect/>
          </a:stretch>
        </p:blipFill>
        <p:spPr>
          <a:xfrm>
            <a:off x="5943600" y="1219199"/>
            <a:ext cx="2971800" cy="2209801"/>
          </a:xfrm>
          <a:prstGeom prst="rect">
            <a:avLst/>
          </a:prstGeom>
        </p:spPr>
      </p:pic>
      <p:pic>
        <p:nvPicPr>
          <p:cNvPr id="7" name="Рисунок 6" descr="018.JPG"/>
          <p:cNvPicPr>
            <a:picLocks noChangeAspect="1"/>
          </p:cNvPicPr>
          <p:nvPr/>
        </p:nvPicPr>
        <p:blipFill>
          <a:blip r:embed="rId5" cstate="print"/>
          <a:srcRect t="19167" b="14167"/>
          <a:stretch>
            <a:fillRect/>
          </a:stretch>
        </p:blipFill>
        <p:spPr>
          <a:xfrm>
            <a:off x="152400" y="3581400"/>
            <a:ext cx="2743200" cy="2438400"/>
          </a:xfrm>
          <a:prstGeom prst="rect">
            <a:avLst/>
          </a:prstGeom>
        </p:spPr>
      </p:pic>
      <p:pic>
        <p:nvPicPr>
          <p:cNvPr id="8" name="Рисунок 7" descr="020.JPG"/>
          <p:cNvPicPr>
            <a:picLocks noChangeAspect="1"/>
          </p:cNvPicPr>
          <p:nvPr/>
        </p:nvPicPr>
        <p:blipFill>
          <a:blip r:embed="rId6" cstate="print"/>
          <a:srcRect t="14286" b="19212"/>
          <a:stretch>
            <a:fillRect/>
          </a:stretch>
        </p:blipFill>
        <p:spPr>
          <a:xfrm>
            <a:off x="3048001" y="3581400"/>
            <a:ext cx="2749974" cy="2438400"/>
          </a:xfrm>
          <a:prstGeom prst="rect">
            <a:avLst/>
          </a:prstGeom>
        </p:spPr>
      </p:pic>
      <p:pic>
        <p:nvPicPr>
          <p:cNvPr id="9" name="Рисунок 8" descr="IMG_9859.JPG"/>
          <p:cNvPicPr>
            <a:picLocks noChangeAspect="1"/>
          </p:cNvPicPr>
          <p:nvPr/>
        </p:nvPicPr>
        <p:blipFill>
          <a:blip r:embed="rId7" cstate="print"/>
          <a:srcRect l="32500" t="30000" r="26667" b="25328"/>
          <a:stretch>
            <a:fillRect/>
          </a:stretch>
        </p:blipFill>
        <p:spPr>
          <a:xfrm>
            <a:off x="5943600" y="3581400"/>
            <a:ext cx="29718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Бражник мёртвая голова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5181600" cy="3886200"/>
          </a:xfrm>
        </p:spPr>
      </p:pic>
      <p:sp>
        <p:nvSpPr>
          <p:cNvPr id="5" name="TextBox 4"/>
          <p:cNvSpPr txBox="1"/>
          <p:nvPr/>
        </p:nvSpPr>
        <p:spPr>
          <a:xfrm>
            <a:off x="5410200" y="1143000"/>
            <a:ext cx="3505200" cy="3816429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Крупная бабочка семейства бражников, самый крупный представитель своего семейства в Европе и вторая по величине и размерам в Европе бабочка. Размах крыльев достигает 13 сантиметров, а масса наиболее крупных особей – 9 грамм. </a:t>
            </a:r>
            <a:endParaRPr lang="ru-RU" sz="22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953000"/>
            <a:ext cx="8686800" cy="1446550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Отличительной особенностью является характерный рисунок на груди, напоминающий человеческий череп, что послужило основой для создания целого ряда легенд и суеверий о данной бабочке.</a:t>
            </a:r>
            <a:endParaRPr lang="ru-RU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Бражники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804" t="9082" r="30805" b="33231"/>
          <a:stretch>
            <a:fillRect/>
          </a:stretch>
        </p:blipFill>
        <p:spPr>
          <a:xfrm>
            <a:off x="152400" y="769256"/>
            <a:ext cx="4343400" cy="2964543"/>
          </a:xfrm>
        </p:spPr>
      </p:pic>
      <p:pic>
        <p:nvPicPr>
          <p:cNvPr id="8" name="Рисунок 7" descr="DSC01439.JPG"/>
          <p:cNvPicPr>
            <a:picLocks noChangeAspect="1"/>
          </p:cNvPicPr>
          <p:nvPr/>
        </p:nvPicPr>
        <p:blipFill>
          <a:blip r:embed="rId3" cstate="print"/>
          <a:srcRect l="8889" t="31482" r="16666" b="1852"/>
          <a:stretch>
            <a:fillRect/>
          </a:stretch>
        </p:blipFill>
        <p:spPr>
          <a:xfrm>
            <a:off x="152400" y="3733800"/>
            <a:ext cx="4343400" cy="2917209"/>
          </a:xfrm>
          <a:prstGeom prst="rect">
            <a:avLst/>
          </a:prstGeom>
        </p:spPr>
      </p:pic>
      <p:pic>
        <p:nvPicPr>
          <p:cNvPr id="9" name="Рисунок 8" descr="DSC08542.JPG"/>
          <p:cNvPicPr>
            <a:picLocks noChangeAspect="1"/>
          </p:cNvPicPr>
          <p:nvPr/>
        </p:nvPicPr>
        <p:blipFill>
          <a:blip r:embed="rId4" cstate="print"/>
          <a:srcRect l="10158" t="14043" r="9252" b="27614"/>
          <a:stretch>
            <a:fillRect/>
          </a:stretch>
        </p:blipFill>
        <p:spPr>
          <a:xfrm>
            <a:off x="4495800" y="4267200"/>
            <a:ext cx="4419600" cy="2399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4419600" cy="3477875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Крупная группа бабочек, обладающих стремительным полётом и ведущих преимущественно ночной образ жизни. Бражники – самые лучшие летуны в мире насекомых, они способны развивать скорость до 65 км/ч. Питаются на лету с помощью длинного хоботка или вообще не питаются.</a:t>
            </a:r>
            <a:endParaRPr lang="ru-RU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Бражники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713" b="22807"/>
          <a:stretch>
            <a:fillRect/>
          </a:stretch>
        </p:blipFill>
        <p:spPr>
          <a:xfrm>
            <a:off x="152400" y="762000"/>
            <a:ext cx="4343400" cy="1905000"/>
          </a:xfrm>
        </p:spPr>
      </p:pic>
      <p:pic>
        <p:nvPicPr>
          <p:cNvPr id="8" name="Рисунок 7" descr="DSC01439.JPG"/>
          <p:cNvPicPr>
            <a:picLocks noChangeAspect="1"/>
          </p:cNvPicPr>
          <p:nvPr/>
        </p:nvPicPr>
        <p:blipFill>
          <a:blip r:embed="rId3" cstate="print"/>
          <a:srcRect t="18713" b="22807"/>
          <a:stretch>
            <a:fillRect/>
          </a:stretch>
        </p:blipFill>
        <p:spPr>
          <a:xfrm>
            <a:off x="152400" y="2667000"/>
            <a:ext cx="4343400" cy="1905000"/>
          </a:xfrm>
          <a:prstGeom prst="rect">
            <a:avLst/>
          </a:prstGeom>
        </p:spPr>
      </p:pic>
      <p:pic>
        <p:nvPicPr>
          <p:cNvPr id="7" name="Рисунок 6" descr="IMG_2385.JPG"/>
          <p:cNvPicPr>
            <a:picLocks noChangeAspect="1"/>
          </p:cNvPicPr>
          <p:nvPr/>
        </p:nvPicPr>
        <p:blipFill>
          <a:blip r:embed="rId4" cstate="print"/>
          <a:srcRect l="9166" t="25564" r="15833" b="21291"/>
          <a:stretch>
            <a:fillRect/>
          </a:stretch>
        </p:blipFill>
        <p:spPr>
          <a:xfrm>
            <a:off x="152400" y="4572000"/>
            <a:ext cx="4348976" cy="205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762000"/>
            <a:ext cx="4419600" cy="5847755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Гусеницы у бражников крупные, большинство имеют яркую окраску и вырост на заднем конце тела, который является отличительным признаком этой группы бабочек. Чаще всего мы встречаем гусениц, когда они спешат в поисках места для окукливания. Чаще всего это происходит в верхнем слое почвы или в листовом </a:t>
            </a:r>
            <a:r>
              <a:rPr lang="ru-RU" sz="2200" b="1" dirty="0" err="1" smtClean="0">
                <a:solidFill>
                  <a:srgbClr val="FFFF00"/>
                </a:solidFill>
              </a:rPr>
              <a:t>опаде</a:t>
            </a:r>
            <a:r>
              <a:rPr lang="ru-RU" sz="2200" b="1" dirty="0" smtClean="0">
                <a:solidFill>
                  <a:srgbClr val="FFFF00"/>
                </a:solidFill>
              </a:rPr>
              <a:t>. Гусеницы бражников безвредны и не способны причинять значительный ущерб для хозяйства. Куколка зимует в почве, и весной из неё выходит бабочка.</a:t>
            </a:r>
            <a:endParaRPr lang="ru-RU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Бражник мёртвая голова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872"/>
          <a:stretch>
            <a:fillRect/>
          </a:stretch>
        </p:blipFill>
        <p:spPr>
          <a:xfrm>
            <a:off x="228600" y="1143000"/>
            <a:ext cx="5181600" cy="3123519"/>
          </a:xfrm>
        </p:spPr>
      </p:pic>
      <p:pic>
        <p:nvPicPr>
          <p:cNvPr id="7" name="Рисунок 6" descr="IMG_1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1143000"/>
            <a:ext cx="35052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4267200"/>
            <a:ext cx="5181600" cy="1446550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С рисунком в виде черепа на её спинке связано немало легенд — по поверью, эта бабочка была предвестником несчастий, смерти, войн и эпидемий.</a:t>
            </a:r>
            <a:endParaRPr lang="ru-RU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cherontia_atropos_distribution_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0"/>
            <a:ext cx="9144000" cy="435769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Рисунок 4" descr="Acherontia atropos.JPG"/>
          <p:cNvPicPr>
            <a:picLocks noChangeAspect="1"/>
          </p:cNvPicPr>
          <p:nvPr/>
        </p:nvPicPr>
        <p:blipFill>
          <a:blip r:embed="rId3" cstate="print"/>
          <a:srcRect l="9235"/>
          <a:stretch>
            <a:fillRect/>
          </a:stretch>
        </p:blipFill>
        <p:spPr>
          <a:xfrm>
            <a:off x="0" y="2286000"/>
            <a:ext cx="2995608" cy="44005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6" name="Прямая со стрелкой 5"/>
          <p:cNvCxnSpPr/>
          <p:nvPr/>
        </p:nvCxnSpPr>
        <p:spPr>
          <a:xfrm rot="5400000" flipH="1" flipV="1">
            <a:off x="4679156" y="3393288"/>
            <a:ext cx="428625" cy="7143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 flipH="1" flipV="1">
            <a:off x="5001419" y="3429801"/>
            <a:ext cx="428625" cy="1587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5400000" flipH="1" flipV="1">
            <a:off x="5250656" y="3321851"/>
            <a:ext cx="428625" cy="7143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 flipH="1" flipV="1">
            <a:off x="4751388" y="2963869"/>
            <a:ext cx="357188" cy="1587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 flipH="1" flipV="1">
            <a:off x="4857750" y="2928944"/>
            <a:ext cx="428625" cy="142875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 flipH="1" flipV="1">
            <a:off x="5072857" y="2928150"/>
            <a:ext cx="357188" cy="73025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5358607" y="2928150"/>
            <a:ext cx="285750" cy="1587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Бражник мёртвая голова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219200"/>
            <a:ext cx="9144000" cy="1107996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Ареал мёртвой головы охватывает всю Африку и переднюю Азию. </a:t>
            </a:r>
          </a:p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Там бабочка обитает круглый год. Но ежегодно этот бражник совершает перелёты на север, поэтому мёртвую голову можно найти и у нас.</a:t>
            </a:r>
            <a:endParaRPr lang="ru-RU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Бражник мёртвая голова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5181600" cy="3886200"/>
          </a:xfrm>
        </p:spPr>
      </p:pic>
      <p:sp>
        <p:nvSpPr>
          <p:cNvPr id="5" name="TextBox 4"/>
          <p:cNvSpPr txBox="1"/>
          <p:nvPr/>
        </p:nvSpPr>
        <p:spPr>
          <a:xfrm>
            <a:off x="5410200" y="1143000"/>
            <a:ext cx="3505200" cy="3816429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Взрослые особи питаются вытекающим древесным соком или мёдом, поэтому зачастую залезают в ульи. Гусеницы в своём рационе используют растения семейства Паслёновые </a:t>
            </a:r>
          </a:p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(у нас это картофель), иногда гусениц находят </a:t>
            </a:r>
          </a:p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на сирени и бирючине.</a:t>
            </a:r>
            <a:endParaRPr lang="ru-RU" sz="22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953000"/>
            <a:ext cx="8686800" cy="1107996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Чаще всего обнаруживается куколка этого вида бабочек при выкапывании картофеля. Ведь для окукливания гусеница уходит под землю, где и происходит этот процесс.</a:t>
            </a:r>
            <a:endParaRPr lang="ru-RU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Бражник мёртвая голова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IMG_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2999"/>
            <a:ext cx="5181600" cy="4162625"/>
          </a:xfrm>
        </p:spPr>
      </p:pic>
      <p:sp>
        <p:nvSpPr>
          <p:cNvPr id="7" name="TextBox 6"/>
          <p:cNvSpPr txBox="1"/>
          <p:nvPr/>
        </p:nvSpPr>
        <p:spPr>
          <a:xfrm>
            <a:off x="5410200" y="1143000"/>
            <a:ext cx="3505200" cy="3816429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Окраска крыльев имеет защитное предназначение. Верхние крылья имитируют цвет коры деревьев, на которых днём отдыхают бабочки. Если же насекомое потревожили, то в случае опасности для отпугивания появляются яркие нижние крылья. </a:t>
            </a:r>
            <a:endParaRPr lang="ru-RU" sz="2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953000"/>
            <a:ext cx="8686800" cy="1446550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Мёртвая голова активна в сумерках до полуночи. Может прилетать на яркие источники света. В Московской области редка, но единичные находки свидетельствуют о высокой миграционной способности вида.</a:t>
            </a:r>
            <a:endParaRPr lang="ru-RU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599</Words>
  <Application>Microsoft Office PowerPoint</Application>
  <PresentationFormat>Экран (4:3)</PresentationFormat>
  <Paragraphs>35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Интересные факты  мира бабочек</vt:lpstr>
      <vt:lpstr>Стадии  развития бабочек</vt:lpstr>
      <vt:lpstr>Бражник мёртвая голова</vt:lpstr>
      <vt:lpstr>Бражники</vt:lpstr>
      <vt:lpstr>Бражники</vt:lpstr>
      <vt:lpstr>Бражник мёртвая голова</vt:lpstr>
      <vt:lpstr>Слайд 7</vt:lpstr>
      <vt:lpstr>Бражник мёртвая голова</vt:lpstr>
      <vt:lpstr>Бражник мёртвая голова</vt:lpstr>
      <vt:lpstr>Бражник мёртвая голова</vt:lpstr>
      <vt:lpstr>Павлиноглазка изабелла</vt:lpstr>
      <vt:lpstr>Павлиноглазка изабелла</vt:lpstr>
      <vt:lpstr>Павлиноглазка изабелла</vt:lpstr>
      <vt:lpstr>Павлиноглазка изабелла</vt:lpstr>
      <vt:lpstr>Павлиноглазка изабелла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насекомых   с полным превращением  на примере бабочек</dc:title>
  <dc:creator>Andrey</dc:creator>
  <cp:lastModifiedBy>Andrey</cp:lastModifiedBy>
  <cp:revision>17</cp:revision>
  <dcterms:created xsi:type="dcterms:W3CDTF">2014-03-31T08:15:22Z</dcterms:created>
  <dcterms:modified xsi:type="dcterms:W3CDTF">2014-03-31T14:41:36Z</dcterms:modified>
</cp:coreProperties>
</file>