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64" r:id="rId3"/>
    <p:sldId id="276" r:id="rId4"/>
    <p:sldId id="282" r:id="rId5"/>
    <p:sldId id="281" r:id="rId6"/>
    <p:sldId id="286" r:id="rId7"/>
    <p:sldId id="287" r:id="rId8"/>
    <p:sldId id="288" r:id="rId9"/>
    <p:sldId id="289" r:id="rId10"/>
    <p:sldId id="285" r:id="rId11"/>
    <p:sldId id="266" r:id="rId12"/>
    <p:sldId id="290" r:id="rId13"/>
    <p:sldId id="284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howGuides="1">
      <p:cViewPr varScale="1">
        <p:scale>
          <a:sx n="64" d="100"/>
          <a:sy n="64" d="100"/>
        </p:scale>
        <p:origin x="-108" y="-33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t>13.05.2016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13.05.2016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13.05.2016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13.05.2016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t>13.05.2016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13.05.2016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13.05.2016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13.05.2016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13.05.2016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13.05.2016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13.05.2016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13.05.2016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1216152">
              <a:spcBef>
                <a:spcPts val="0"/>
              </a:spcBef>
            </a:pPr>
            <a:r>
              <a:rPr lang="ru-RU" dirty="0"/>
              <a:t>Всё творчески, иначе – зачем?</a:t>
            </a:r>
            <a:br>
              <a:rPr lang="ru-RU" dirty="0"/>
            </a:br>
            <a:endParaRPr lang="ru-RU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endParaRPr lang="ru-RU" sz="2800" b="0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2132856"/>
            <a:ext cx="7008574" cy="228833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основе технологии лежит ориентация детей на общечеловеческие ценности – Человек, Дружба, Семья, Мир, Знания, Земля, Отечество, </a:t>
            </a:r>
            <a:r>
              <a:rPr lang="ru-RU" dirty="0" err="1" smtClean="0"/>
              <a:t>Культура,Безопасность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404665"/>
            <a:ext cx="7008574" cy="324036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Результаты работы при  использовании технологии КТД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dirty="0" smtClean="0"/>
              <a:t>- совместная деятельность,</a:t>
            </a:r>
          </a:p>
          <a:p>
            <a:r>
              <a:rPr lang="ru-RU" dirty="0" smtClean="0"/>
              <a:t>- умение общаться,</a:t>
            </a:r>
          </a:p>
          <a:p>
            <a:r>
              <a:rPr lang="ru-RU" dirty="0" smtClean="0"/>
              <a:t>- реализация творческих способностей,</a:t>
            </a:r>
            <a:br>
              <a:rPr lang="ru-RU" dirty="0" smtClean="0"/>
            </a:br>
            <a:r>
              <a:rPr lang="ru-RU" dirty="0" smtClean="0"/>
              <a:t>- умение приобретать и применять знания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3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04" y="1052736"/>
            <a:ext cx="8496944" cy="187220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Реализацию КТД мы можем наблюдать в работе                             детской школьной организации «СКУЛ»  (Современный </a:t>
            </a:r>
            <a:r>
              <a:rPr lang="ru-RU" dirty="0"/>
              <a:t>Коллектив  Уникальных </a:t>
            </a:r>
            <a:r>
              <a:rPr lang="ru-RU" dirty="0" smtClean="0"/>
              <a:t>Личностей)</a:t>
            </a:r>
          </a:p>
          <a:p>
            <a:r>
              <a:rPr lang="ru-RU" dirty="0" smtClean="0"/>
              <a:t>КТД позволяет каждому проявить и совершенствовать лучшие человеческие задатки и способности, расти нравственно и духовно.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74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1216152">
              <a:lnSpc>
                <a:spcPct val="85000"/>
              </a:lnSpc>
              <a:spcBef>
                <a:spcPts val="0"/>
              </a:spcBef>
              <a:buNone/>
            </a:pPr>
            <a:endParaRPr lang="ru-RU" sz="4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ru-RU" dirty="0"/>
              <a:t>КТД - это такое взаимодействие взрослых и детей, которое опирается на коллективную организацию деятельности, коллективное творчество её участников, формирует отношения общей заботы и эмоционально насыщает жизнь коллектива.</a:t>
            </a:r>
            <a:endParaRPr lang="ru-RU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80" y="260648"/>
            <a:ext cx="7008574" cy="100811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В процессе работы по данной технологии создаем условия для: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780" y="1124744"/>
            <a:ext cx="7704856" cy="3600400"/>
          </a:xfrm>
        </p:spPr>
        <p:txBody>
          <a:bodyPr/>
          <a:lstStyle/>
          <a:p>
            <a:r>
              <a:rPr lang="ru-RU" dirty="0" smtClean="0"/>
              <a:t>- проявления </a:t>
            </a:r>
            <a:r>
              <a:rPr lang="ru-RU" dirty="0"/>
              <a:t>самостоятельности;</a:t>
            </a:r>
          </a:p>
          <a:p>
            <a:r>
              <a:rPr lang="ru-RU" dirty="0" smtClean="0"/>
              <a:t>- проявления </a:t>
            </a:r>
            <a:r>
              <a:rPr lang="ru-RU" dirty="0"/>
              <a:t>активной гражданской позиции;</a:t>
            </a:r>
          </a:p>
          <a:p>
            <a:r>
              <a:rPr lang="ru-RU" dirty="0" smtClean="0"/>
              <a:t>- саморазвития </a:t>
            </a:r>
            <a:r>
              <a:rPr lang="ru-RU" dirty="0"/>
              <a:t>и самореализации;</a:t>
            </a:r>
          </a:p>
          <a:p>
            <a:r>
              <a:rPr lang="ru-RU" dirty="0" smtClean="0"/>
              <a:t>- социализации </a:t>
            </a:r>
            <a:r>
              <a:rPr lang="ru-RU" dirty="0"/>
              <a:t>личности в современных условиях.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83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88" y="404664"/>
            <a:ext cx="7008574" cy="936104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FF0000"/>
                </a:solidFill>
              </a:rPr>
              <a:t>Коллективные творческие дела по содержанию можно разделить на несколько групп: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9796" y="1700808"/>
            <a:ext cx="7008574" cy="2520280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ru-RU" sz="2600" dirty="0" smtClean="0"/>
              <a:t>познавательные </a:t>
            </a:r>
          </a:p>
          <a:p>
            <a:pPr marL="457200" indent="-457200">
              <a:buFontTx/>
              <a:buChar char="-"/>
            </a:pPr>
            <a:r>
              <a:rPr lang="ru-RU" dirty="0" smtClean="0"/>
              <a:t>трудовые </a:t>
            </a:r>
            <a:endParaRPr lang="ru-RU" sz="2600" dirty="0" smtClean="0"/>
          </a:p>
          <a:p>
            <a:pPr marL="457200" indent="-457200">
              <a:buFontTx/>
              <a:buChar char="-"/>
            </a:pPr>
            <a:r>
              <a:rPr lang="ru-RU" sz="2600" dirty="0" smtClean="0"/>
              <a:t> художественные </a:t>
            </a:r>
          </a:p>
          <a:p>
            <a:pPr marL="457200" indent="-457200">
              <a:buFontTx/>
              <a:buChar char="-"/>
            </a:pPr>
            <a:r>
              <a:rPr lang="ru-RU" sz="2600" dirty="0" smtClean="0"/>
              <a:t>спортивные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9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844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80" y="260648"/>
            <a:ext cx="10868883" cy="59115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Познавательные</a:t>
            </a:r>
            <a:r>
              <a:rPr lang="ru-RU" dirty="0" smtClean="0"/>
              <a:t> </a:t>
            </a:r>
            <a:r>
              <a:rPr lang="ru-RU" dirty="0"/>
              <a:t>– аукцион знаний, академия математических наук, викторина, эрудит – шоу, КВН, «Что? Где? Когда», фестиваль дружбы народов, день памяти.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36" y="4293096"/>
            <a:ext cx="3011203" cy="2418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16" y="1478229"/>
            <a:ext cx="3203848" cy="3356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1916832"/>
            <a:ext cx="2987824" cy="32849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99" y="1484784"/>
            <a:ext cx="3147814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4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4004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772" y="620688"/>
            <a:ext cx="11521280" cy="555151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Т</a:t>
            </a:r>
            <a:r>
              <a:rPr lang="ru-RU" dirty="0" smtClean="0">
                <a:solidFill>
                  <a:srgbClr val="FF0000"/>
                </a:solidFill>
              </a:rPr>
              <a:t>рудовые</a:t>
            </a:r>
            <a:r>
              <a:rPr lang="ru-RU" dirty="0" smtClean="0"/>
              <a:t> </a:t>
            </a:r>
            <a:r>
              <a:rPr lang="ru-RU" dirty="0"/>
              <a:t>– «</a:t>
            </a:r>
            <a:r>
              <a:rPr lang="ru-RU" dirty="0" err="1"/>
              <a:t>Книжкина</a:t>
            </a:r>
            <a:r>
              <a:rPr lang="ru-RU" dirty="0"/>
              <a:t> больница», день самоуправления, трудовой десант, город искусных мастеров, фабрика игрушек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" y="2348880"/>
            <a:ext cx="3779912" cy="3284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24" y="1433170"/>
            <a:ext cx="4644008" cy="3573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530" y="1040574"/>
            <a:ext cx="2601416" cy="23558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644" y="3754351"/>
            <a:ext cx="2880320" cy="250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4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844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48" y="260648"/>
            <a:ext cx="11881320" cy="591155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Х</a:t>
            </a:r>
            <a:r>
              <a:rPr lang="ru-RU" dirty="0" smtClean="0">
                <a:solidFill>
                  <a:srgbClr val="FF0000"/>
                </a:solidFill>
              </a:rPr>
              <a:t>удожественные</a:t>
            </a:r>
            <a:r>
              <a:rPr lang="ru-RU" dirty="0" smtClean="0"/>
              <a:t> </a:t>
            </a:r>
            <a:r>
              <a:rPr lang="ru-RU" dirty="0"/>
              <a:t>– карнавал, день сказок, кинофестиваль, народные праздники, бал, концерт.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" y="1700808"/>
            <a:ext cx="3698118" cy="3645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07" y="1052736"/>
            <a:ext cx="4427984" cy="4077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530" y="764704"/>
            <a:ext cx="3851920" cy="3717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4481736"/>
            <a:ext cx="449542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7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756" y="76200"/>
            <a:ext cx="11665296" cy="6096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Спортивные</a:t>
            </a:r>
            <a:r>
              <a:rPr lang="ru-RU" dirty="0" smtClean="0"/>
              <a:t> </a:t>
            </a:r>
            <a:r>
              <a:rPr lang="ru-RU" dirty="0"/>
              <a:t>– Олимпиада, остров приключений, турпоход, спортивные праздники.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908720"/>
            <a:ext cx="4411464" cy="40286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692696"/>
            <a:ext cx="3851920" cy="4005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28" y="3153688"/>
            <a:ext cx="4032448" cy="356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5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Основные этапы технологии КТД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Предварительная работа учителя. Целеполагание.</a:t>
            </a:r>
          </a:p>
          <a:p>
            <a:r>
              <a:rPr lang="ru-RU" dirty="0"/>
              <a:t>2. Коллективное планирование КТД.</a:t>
            </a:r>
          </a:p>
          <a:p>
            <a:r>
              <a:rPr lang="ru-RU" dirty="0"/>
              <a:t>3. Подготовка КТД.</a:t>
            </a:r>
          </a:p>
          <a:p>
            <a:r>
              <a:rPr lang="ru-RU" dirty="0"/>
              <a:t>4. Проведение КТД.</a:t>
            </a:r>
          </a:p>
          <a:p>
            <a:r>
              <a:rPr lang="ru-RU" dirty="0"/>
              <a:t>5. Коллективное подведение итогов КТД.</a:t>
            </a:r>
          </a:p>
          <a:p>
            <a:r>
              <a:rPr lang="ru-RU" dirty="0"/>
              <a:t>6. Последействие.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90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287</Words>
  <Application>Microsoft Office PowerPoint</Application>
  <PresentationFormat>Произвольный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Books_16x9</vt:lpstr>
      <vt:lpstr>Всё творчески, иначе – зачем? </vt:lpstr>
      <vt:lpstr>Презентация PowerPoint</vt:lpstr>
      <vt:lpstr>В процессе работы по данной технологии создаем условия для: </vt:lpstr>
      <vt:lpstr>Коллективные творческие дела по содержанию можно разделить на несколько групп: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этапы технологии КТД: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2016-05-12T14:08:43Z</dcterms:created>
  <dcterms:modified xsi:type="dcterms:W3CDTF">2016-05-13T07:29:58Z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