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7" r:id="rId2"/>
    <p:sldId id="268" r:id="rId3"/>
    <p:sldId id="256" r:id="rId4"/>
    <p:sldId id="262" r:id="rId5"/>
    <p:sldId id="263" r:id="rId6"/>
    <p:sldId id="264" r:id="rId7"/>
    <p:sldId id="265" r:id="rId8"/>
    <p:sldId id="266" r:id="rId9"/>
    <p:sldId id="267" r:id="rId10"/>
    <p:sldId id="258" r:id="rId11"/>
    <p:sldId id="25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9F2163-960F-48D8-B7EF-A7A0561A6735}" type="datetimeFigureOut">
              <a:rPr lang="ru-RU" smtClean="0"/>
              <a:t>21.05.2016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46665-D9F6-4604-BAA6-68FBB183FC5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76D12BA-1398-4321-BD1E-2099A51C250A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1433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4340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DDF2BFE-0401-4A6A-B438-0F4FF1F735A7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1638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6388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7271E8B-074E-4E88-A947-2340D5C92C4A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1843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8436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ED4D03D-C03E-4E5A-B316-8CEAC691E1DC}" type="datetimeFigureOut">
              <a:rPr lang="ru-RU" smtClean="0"/>
              <a:pPr/>
              <a:t>21.05.2016</a:t>
            </a:fld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0BB1655-EF1D-4185-B135-D69DB5CFE4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D4D03D-C03E-4E5A-B316-8CEAC691E1DC}" type="datetimeFigureOut">
              <a:rPr lang="ru-RU" smtClean="0"/>
              <a:pPr/>
              <a:t>21.05.2016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BB1655-EF1D-4185-B135-D69DB5CFE4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D4D03D-C03E-4E5A-B316-8CEAC691E1DC}" type="datetimeFigureOut">
              <a:rPr lang="ru-RU" smtClean="0"/>
              <a:pPr/>
              <a:t>21.05.2016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BB1655-EF1D-4185-B135-D69DB5CFE4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D4D03D-C03E-4E5A-B316-8CEAC691E1DC}" type="datetimeFigureOut">
              <a:rPr lang="ru-RU" smtClean="0"/>
              <a:pPr/>
              <a:t>21.05.2016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BB1655-EF1D-4185-B135-D69DB5CFE4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D4D03D-C03E-4E5A-B316-8CEAC691E1DC}" type="datetimeFigureOut">
              <a:rPr lang="ru-RU" smtClean="0"/>
              <a:pPr/>
              <a:t>21.05.2016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BB1655-EF1D-4185-B135-D69DB5CFE4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D4D03D-C03E-4E5A-B316-8CEAC691E1DC}" type="datetimeFigureOut">
              <a:rPr lang="ru-RU" smtClean="0"/>
              <a:pPr/>
              <a:t>21.05.2016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BB1655-EF1D-4185-B135-D69DB5CFE4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D4D03D-C03E-4E5A-B316-8CEAC691E1DC}" type="datetimeFigureOut">
              <a:rPr lang="ru-RU" smtClean="0"/>
              <a:pPr/>
              <a:t>21.05.2016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BB1655-EF1D-4185-B135-D69DB5CFE4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D4D03D-C03E-4E5A-B316-8CEAC691E1DC}" type="datetimeFigureOut">
              <a:rPr lang="ru-RU" smtClean="0"/>
              <a:pPr/>
              <a:t>21.05.2016</a:t>
            </a:fld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BB1655-EF1D-4185-B135-D69DB5CFE4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D4D03D-C03E-4E5A-B316-8CEAC691E1DC}" type="datetimeFigureOut">
              <a:rPr lang="ru-RU" smtClean="0"/>
              <a:pPr/>
              <a:t>21.05.2016</a:t>
            </a:fld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BB1655-EF1D-4185-B135-D69DB5CFE4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D4D03D-C03E-4E5A-B316-8CEAC691E1DC}" type="datetimeFigureOut">
              <a:rPr lang="ru-RU" smtClean="0"/>
              <a:pPr/>
              <a:t>21.05.2016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BB1655-EF1D-4185-B135-D69DB5CFE4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D4D03D-C03E-4E5A-B316-8CEAC691E1DC}" type="datetimeFigureOut">
              <a:rPr lang="ru-RU" smtClean="0"/>
              <a:pPr/>
              <a:t>21.05.2016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BB1655-EF1D-4185-B135-D69DB5CFE4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ED4D03D-C03E-4E5A-B316-8CEAC691E1DC}" type="datetimeFigureOut">
              <a:rPr lang="ru-RU" smtClean="0"/>
              <a:pPr/>
              <a:t>21.05.2016</a:t>
            </a:fld>
            <a:endParaRPr lang="ru-RU"/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0BB1655-EF1D-4185-B135-D69DB5CFE4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114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114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9114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114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114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115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115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115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115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115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115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9115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115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116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9116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116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116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9116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116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116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116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116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117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117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117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9117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117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8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9117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9118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118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0" y="330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118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0" y="180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118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118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9" y="895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118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4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118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118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0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9118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42875" y="142875"/>
            <a:ext cx="6192838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dirty="0">
                <a:solidFill>
                  <a:srgbClr val="007635"/>
                </a:solidFill>
              </a:rPr>
              <a:t>Готовимся к школе.</a:t>
            </a:r>
          </a:p>
          <a:p>
            <a:r>
              <a:rPr lang="ru-RU" sz="4800" dirty="0">
                <a:solidFill>
                  <a:srgbClr val="007635"/>
                </a:solidFill>
              </a:rPr>
              <a:t> Советы школьного логопеда.</a:t>
            </a:r>
          </a:p>
        </p:txBody>
      </p:sp>
      <p:sp>
        <p:nvSpPr>
          <p:cNvPr id="40962" name="AutoShape 2" descr="https://apf.mail.ru/cgi-bin/readmsg/image.jpg?id=14319381940000000874%3B0%3B15&amp;x-email=ludamachkova%40mail.ru&amp;exif=1&amp;bs=6069&amp;bl=1517172&amp;ct=image%2Fjpeg&amp;cn=image.jpg&amp;cte=bin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64" name="AutoShape 4" descr="https://apf.mail.ru/cgi-bin/readmsg/image.jpg?id=14319381940000000874%3B0%3B15&amp;x-email=ludamachkova%40mail.ru&amp;exif=1&amp;bs=6069&amp;bl=1517172&amp;ct=image%2Fjpeg&amp;cn=image.jpg&amp;cte=bin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66" name="AutoShape 6" descr="https://apf.mail.ru/cgi-bin/readmsg/image.jpg?id=14319381940000000874%3B0%3B15&amp;x-email=ludamachkova%40mail.ru&amp;exif=1&amp;bs=6069&amp;bl=1517172&amp;ct=image%2Fjpeg&amp;cn=image.jpg&amp;cte=bin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68" name="AutoShape 8" descr="https://apf.mail.ru/cgi-bin/readmsg/image.jpg?id=14319381940000000874%3B0%3B15&amp;x-email=ludamachkova%40mail.ru&amp;exif=1&amp;bs=6069&amp;bl=1517172&amp;ct=image%2Fjpeg&amp;cn=image.jpg&amp;cte=bin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70" name="AutoShape 10" descr="https://apf.mail.ru/cgi-bin/readmsg/image.jpg?id=14319381940000000874%3B0%3B15&amp;x-email=ludamachkova%40mail.ru&amp;exif=1&amp;bs=6069&amp;bl=1517172&amp;ct=image%2Fjpeg&amp;cn=image.jpg&amp;cte=bin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0971" name="Picture 11" descr="C:\Users\1\Downloads\im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185084"/>
            <a:ext cx="2952328" cy="2124236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</p:pic>
      <p:pic>
        <p:nvPicPr>
          <p:cNvPr id="40972" name="Picture 12" descr="C:\Users\1\Downloads\image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179507" y="2636912"/>
            <a:ext cx="2448276" cy="2232248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</p:pic>
      <p:pic>
        <p:nvPicPr>
          <p:cNvPr id="40973" name="Picture 13" descr="D:\Старый диск\Users\Люда\логопедия\фотки\DSCN201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4221088"/>
            <a:ext cx="2808312" cy="208823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</p:pic>
      <p:pic>
        <p:nvPicPr>
          <p:cNvPr id="40974" name="Picture 14" descr="D:\Старый диск\Users\Люда\логопедия\Школьный логопед\фото дик\Фотки\IMG_320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1772816"/>
            <a:ext cx="3240360" cy="2160240"/>
          </a:xfrm>
          <a:prstGeom prst="rect">
            <a:avLst/>
          </a:prstGeom>
          <a:noFill/>
          <a:ln w="28575">
            <a:solidFill>
              <a:srgbClr val="00B050"/>
            </a:solidFill>
          </a:ln>
          <a:scene3d>
            <a:camera prst="obliqueBottomLeft"/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2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2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2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62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62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62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376238" y="2127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323850" y="692150"/>
            <a:ext cx="8228013" cy="558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ru-RU" b="1" dirty="0">
                <a:solidFill>
                  <a:srgbClr val="7030A0"/>
                </a:solidFill>
              </a:rPr>
              <a:t>Логопед советует:</a:t>
            </a:r>
          </a:p>
          <a:p>
            <a:pPr marL="342900" indent="-342900">
              <a:buFontTx/>
              <a:buAutoNum type="arabicPeriod"/>
            </a:pPr>
            <a:r>
              <a:rPr lang="ru-RU" dirty="0">
                <a:solidFill>
                  <a:srgbClr val="002060"/>
                </a:solidFill>
              </a:rPr>
              <a:t>Если есть проблемы со звукопроизношением – исправить до 1-го сентября. Школьный логопед поможет научиться читать и писать, а научить выговаривать звуки правильно – задача родителей и дошкольного логопеда.</a:t>
            </a:r>
          </a:p>
          <a:p>
            <a:pPr marL="342900" indent="-342900">
              <a:buFontTx/>
              <a:buAutoNum type="arabicPeriod"/>
            </a:pPr>
            <a:r>
              <a:rPr lang="ru-RU" dirty="0">
                <a:solidFill>
                  <a:srgbClr val="002060"/>
                </a:solidFill>
              </a:rPr>
              <a:t>Развивать мелкую моторику рук (обводка, штриховка, лепка, вырезание, массаж), общую моторику (игры с мячом, скакалкой, велосипед, плавание).</a:t>
            </a:r>
          </a:p>
          <a:p>
            <a:pPr marL="342900" indent="-342900">
              <a:buFontTx/>
              <a:buAutoNum type="arabicPeriod"/>
            </a:pPr>
            <a:r>
              <a:rPr lang="ru-RU" dirty="0">
                <a:solidFill>
                  <a:srgbClr val="002060"/>
                </a:solidFill>
              </a:rPr>
              <a:t>Уточнять пространственные представления (право-лево).</a:t>
            </a:r>
          </a:p>
          <a:p>
            <a:pPr marL="342900" indent="-342900">
              <a:buFontTx/>
              <a:buAutoNum type="arabicPeriod"/>
            </a:pPr>
            <a:r>
              <a:rPr lang="ru-RU" dirty="0">
                <a:solidFill>
                  <a:srgbClr val="002060"/>
                </a:solidFill>
              </a:rPr>
              <a:t>Привести «словарь» ребёнка в соответствие с возрастной нормой:</a:t>
            </a:r>
          </a:p>
          <a:p>
            <a:pPr marL="342900" indent="-342900"/>
            <a:r>
              <a:rPr lang="ru-RU" dirty="0">
                <a:solidFill>
                  <a:srgbClr val="002060"/>
                </a:solidFill>
              </a:rPr>
              <a:t>     - знания о себе и своей семье (день рождения, домашний адрес, полные имена родителей, профессии);</a:t>
            </a:r>
          </a:p>
          <a:p>
            <a:pPr marL="342900" indent="-342900"/>
            <a:r>
              <a:rPr lang="ru-RU" dirty="0">
                <a:solidFill>
                  <a:srgbClr val="002060"/>
                </a:solidFill>
              </a:rPr>
              <a:t>     - знание времён года (их признаков), месяцев, дней недели;</a:t>
            </a:r>
          </a:p>
          <a:p>
            <a:pPr marL="342900" indent="-342900"/>
            <a:r>
              <a:rPr lang="ru-RU" dirty="0">
                <a:solidFill>
                  <a:srgbClr val="002060"/>
                </a:solidFill>
              </a:rPr>
              <a:t>     - знание основных обобщений (одежда, обувь, мебель, транспорт, животные, деревья…);</a:t>
            </a:r>
          </a:p>
          <a:p>
            <a:pPr marL="342900" indent="-342900"/>
            <a:r>
              <a:rPr lang="ru-RU" dirty="0">
                <a:solidFill>
                  <a:srgbClr val="002060"/>
                </a:solidFill>
              </a:rPr>
              <a:t>     - знание детёнышей животных (телята, жеребята, цыплята…);</a:t>
            </a:r>
          </a:p>
          <a:p>
            <a:pPr marL="342900" indent="-342900">
              <a:buFontTx/>
              <a:buAutoNum type="arabicPeriod" startAt="5"/>
            </a:pPr>
            <a:r>
              <a:rPr lang="ru-RU" dirty="0">
                <a:solidFill>
                  <a:srgbClr val="002060"/>
                </a:solidFill>
              </a:rPr>
              <a:t>Развивать связную речь (описание предметов- какой?, рассказывание сказок, пересказ просмотренных мультфильмов, беседы и т. п.)                                                                           </a:t>
            </a:r>
          </a:p>
          <a:p>
            <a:pPr marL="342900" indent="-342900"/>
            <a:endParaRPr lang="ru-RU" dirty="0"/>
          </a:p>
          <a:p>
            <a:pPr marL="342900" indent="-342900"/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88640"/>
            <a:ext cx="7778824" cy="2005285"/>
          </a:xfrm>
        </p:spPr>
        <p:txBody>
          <a:bodyPr/>
          <a:lstStyle/>
          <a:p>
            <a:r>
              <a:rPr lang="ru-RU" sz="2400" b="1" dirty="0">
                <a:solidFill>
                  <a:srgbClr val="0070C0"/>
                </a:solidFill>
                <a:latin typeface="Comic Sans MS" pitchFamily="66" charset="0"/>
              </a:rPr>
              <a:t>Важно, чтобы  работа по развитию речи была систематической.</a:t>
            </a:r>
            <a:br>
              <a:rPr lang="ru-RU" sz="2400" b="1" dirty="0">
                <a:solidFill>
                  <a:srgbClr val="0070C0"/>
                </a:solidFill>
                <a:latin typeface="Comic Sans MS" pitchFamily="66" charset="0"/>
              </a:rPr>
            </a:br>
            <a:r>
              <a:rPr lang="ru-RU" sz="4000" b="1" dirty="0" smtClean="0">
                <a:solidFill>
                  <a:srgbClr val="0070C0"/>
                </a:solidFill>
                <a:latin typeface="Comic Sans MS" pitchFamily="66" charset="0"/>
              </a:rPr>
              <a:t>Успехов </a:t>
            </a:r>
            <a:r>
              <a:rPr lang="ru-RU" sz="4000" b="1" dirty="0">
                <a:solidFill>
                  <a:srgbClr val="0070C0"/>
                </a:solidFill>
                <a:latin typeface="Comic Sans MS" pitchFamily="66" charset="0"/>
              </a:rPr>
              <a:t>Вам и Вашему </a:t>
            </a:r>
            <a:br>
              <a:rPr lang="ru-RU" sz="4000" b="1" dirty="0">
                <a:solidFill>
                  <a:srgbClr val="0070C0"/>
                </a:solidFill>
                <a:latin typeface="Comic Sans MS" pitchFamily="66" charset="0"/>
              </a:rPr>
            </a:br>
            <a:r>
              <a:rPr lang="ru-RU" sz="4000" b="1" dirty="0">
                <a:solidFill>
                  <a:srgbClr val="0070C0"/>
                </a:solidFill>
                <a:latin typeface="Comic Sans MS" pitchFamily="66" charset="0"/>
              </a:rPr>
              <a:t>ПЕРВОКЛАШКЕ!</a:t>
            </a: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420888"/>
            <a:ext cx="6377136" cy="4104456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img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484784"/>
            <a:ext cx="4248472" cy="3384376"/>
          </a:xfrm>
          <a:prstGeom prst="rect">
            <a:avLst/>
          </a:prstGeom>
          <a:ln w="28575"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1628800"/>
            <a:ext cx="6400800" cy="3528392"/>
          </a:xfrm>
        </p:spPr>
        <p:txBody>
          <a:bodyPr/>
          <a:lstStyle/>
          <a:p>
            <a:r>
              <a:rPr lang="ru-RU" sz="3200" dirty="0" smtClean="0"/>
              <a:t>В</a:t>
            </a:r>
            <a:r>
              <a:rPr lang="ru-RU" sz="3200" dirty="0" smtClean="0"/>
              <a:t>ажнейшие составляющие речи:</a:t>
            </a:r>
            <a:br>
              <a:rPr lang="ru-RU" sz="3200" dirty="0" smtClean="0"/>
            </a:br>
            <a:r>
              <a:rPr lang="ru-RU" sz="3200" dirty="0" smtClean="0"/>
              <a:t> -различение </a:t>
            </a:r>
            <a:r>
              <a:rPr lang="ru-RU" sz="3200" dirty="0" smtClean="0"/>
              <a:t>звуков на слух,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-состояние словаря ребенка, </a:t>
            </a:r>
            <a:br>
              <a:rPr lang="ru-RU" sz="3200" dirty="0" smtClean="0"/>
            </a:br>
            <a:r>
              <a:rPr lang="ru-RU" sz="3200" dirty="0" smtClean="0"/>
              <a:t>- фраза, </a:t>
            </a:r>
            <a:br>
              <a:rPr lang="ru-RU" sz="3200" dirty="0" smtClean="0"/>
            </a:br>
            <a:r>
              <a:rPr lang="ru-RU" sz="3200" dirty="0" smtClean="0"/>
              <a:t>- связная речь.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457200" y="692150"/>
            <a:ext cx="8229600" cy="5434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>
              <a:spcBef>
                <a:spcPts val="9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ru-RU" sz="3600" dirty="0">
              <a:solidFill>
                <a:srgbClr val="800000"/>
              </a:solidFill>
            </a:endParaRPr>
          </a:p>
          <a:p>
            <a:pPr marL="342900" indent="-341313">
              <a:spcBef>
                <a:spcPts val="8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ru-RU" sz="3200" dirty="0">
              <a:solidFill>
                <a:srgbClr val="80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5013176"/>
            <a:ext cx="2235324" cy="17167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411760" y="620688"/>
            <a:ext cx="4608512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B050"/>
                </a:solidFill>
                <a:latin typeface="Helvetica"/>
                <a:ea typeface="Times New Roman" pitchFamily="18" charset="0"/>
                <a:cs typeface="Arial" pitchFamily="34" charset="0"/>
              </a:rPr>
              <a:t>Звуки </a:t>
            </a:r>
            <a:r>
              <a:rPr lang="ru-RU" sz="2400" dirty="0" smtClean="0">
                <a:solidFill>
                  <a:srgbClr val="00B050"/>
                </a:solidFill>
                <a:latin typeface="Helvetica"/>
                <a:ea typeface="Times New Roman" pitchFamily="18" charset="0"/>
                <a:cs typeface="Arial" pitchFamily="34" charset="0"/>
              </a:rPr>
              <a:t>смешиваются, нарушается смысл услышанного слова, как </a:t>
            </a:r>
            <a:r>
              <a:rPr lang="ru-RU" sz="2400" dirty="0" smtClean="0">
                <a:solidFill>
                  <a:srgbClr val="00B050"/>
                </a:solidFill>
                <a:latin typeface="Helvetica"/>
                <a:ea typeface="Times New Roman" pitchFamily="18" charset="0"/>
                <a:cs typeface="Arial" pitchFamily="34" charset="0"/>
              </a:rPr>
              <a:t>например, </a:t>
            </a:r>
            <a:r>
              <a:rPr lang="ru-RU" sz="2400" dirty="0" smtClean="0">
                <a:solidFill>
                  <a:srgbClr val="00B050"/>
                </a:solidFill>
                <a:latin typeface="Helvetica"/>
                <a:ea typeface="Times New Roman" pitchFamily="18" charset="0"/>
                <a:cs typeface="Arial" pitchFamily="34" charset="0"/>
              </a:rPr>
              <a:t>в случаях «коза – коса», «крыша – крыса», «бочка – почка». Все это впоследствии будет отражаться на письме.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B050"/>
                </a:solidFill>
                <a:latin typeface="Helvetica"/>
                <a:ea typeface="Times New Roman" pitchFamily="18" charset="0"/>
                <a:cs typeface="Arial" pitchFamily="34" charset="0"/>
              </a:rPr>
              <a:t>Поэтому стоит уделять должное внимание не только звукопроизношению, но и работе над различением звуков на слух</a:t>
            </a:r>
            <a:r>
              <a:rPr lang="ru-RU" sz="2400" dirty="0" smtClean="0">
                <a:solidFill>
                  <a:srgbClr val="00B050"/>
                </a:solidFill>
                <a:latin typeface="Helvetica"/>
                <a:ea typeface="Times New Roman" pitchFamily="18" charset="0"/>
                <a:cs typeface="Arial" pitchFamily="34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333333"/>
              </a:solidFill>
              <a:latin typeface="Helvetica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333333"/>
              </a:solidFill>
              <a:latin typeface="Helvetica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img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404664"/>
            <a:ext cx="1998663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468313" y="692150"/>
            <a:ext cx="8229600" cy="5462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>
              <a:spcBef>
                <a:spcPts val="8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ru-RU" sz="3200" i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Стоит цеплые летние тень. Бо небу плывёт польшая туча. Вот ударел кром. На землу упали первые капри. Полил доштик. Куда пежадь? Васьа и Юльа укрылысь бод навесам.</a:t>
            </a:r>
          </a:p>
          <a:p>
            <a:pPr marL="342900" indent="-341313"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ru-RU" sz="2800">
                <a:solidFill>
                  <a:srgbClr val="800000"/>
                </a:solidFill>
              </a:rPr>
              <a:t>(Стоит теплый летний день. По небу плывёт большая туча. Вот ударил гром. На землю упали первые капли. Полил дождик. Куда бежать? Вася и Юля укрылись под навесом.)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457200" y="836613"/>
            <a:ext cx="8229600" cy="5289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ru-RU" sz="28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 </a:t>
            </a:r>
            <a:r>
              <a:rPr lang="ru-RU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долёком</a:t>
            </a:r>
            <a:r>
              <a:rPr lang="ru-RU" sz="28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лесном озере </a:t>
            </a:r>
            <a:r>
              <a:rPr lang="ru-RU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роцели</a:t>
            </a:r>
            <a:r>
              <a:rPr lang="ru-RU" sz="28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чудесные кувшинки. Их стебелёк был высоко </a:t>
            </a:r>
            <a:r>
              <a:rPr lang="ru-RU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поднит</a:t>
            </a:r>
            <a:r>
              <a:rPr lang="ru-RU" sz="28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над водой. На стебельке </a:t>
            </a:r>
            <a:r>
              <a:rPr lang="ru-RU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веднелся</a:t>
            </a:r>
            <a:r>
              <a:rPr lang="ru-RU" sz="28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большой круглый </a:t>
            </a:r>
            <a:r>
              <a:rPr lang="ru-RU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цеток.</a:t>
            </a:r>
            <a:r>
              <a:rPr lang="ru-RU" sz="28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Он был очень </a:t>
            </a:r>
            <a:r>
              <a:rPr lang="ru-RU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кросив </a:t>
            </a:r>
            <a:r>
              <a:rPr lang="ru-RU" sz="28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 фоне темный воды. Как золотой шарик рядом с большими </a:t>
            </a:r>
            <a:r>
              <a:rPr lang="ru-RU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торелками </a:t>
            </a:r>
            <a:r>
              <a:rPr lang="ru-RU" sz="28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зелёных листьев. </a:t>
            </a:r>
            <a:r>
              <a:rPr lang="ru-RU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Высоокие</a:t>
            </a:r>
            <a:r>
              <a:rPr lang="ru-RU" sz="28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сосны любовались </a:t>
            </a:r>
            <a:r>
              <a:rPr lang="ru-RU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красивами цетами.</a:t>
            </a:r>
            <a:r>
              <a:rPr lang="ru-RU" sz="28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Словно </a:t>
            </a:r>
            <a:r>
              <a:rPr lang="ru-RU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залатые </a:t>
            </a:r>
            <a:r>
              <a:rPr lang="ru-RU" sz="28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кораблики плывут по гладкой водой озера.</a:t>
            </a:r>
            <a:r>
              <a:rPr lang="ru-RU" sz="2800">
                <a:solidFill>
                  <a:srgbClr val="800000"/>
                </a:solidFill>
              </a:rPr>
              <a:t> </a:t>
            </a:r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625" y="4437112"/>
            <a:ext cx="2687638" cy="21602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img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836712"/>
            <a:ext cx="2304256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 descr="http://skyclipart.ru/uploads/posts/2011-04/1303382234_2011-04-21_1250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3573016"/>
            <a:ext cx="3240360" cy="2782070"/>
          </a:xfrm>
          <a:prstGeom prst="rect">
            <a:avLst/>
          </a:prstGeom>
          <a:noFill/>
        </p:spPr>
      </p:pic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95536" y="940658"/>
            <a:ext cx="4812073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Словарь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– это тот арсенал слов, которым ребенок пользуется день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за днем для передачи своих собственных мыслей. Чем больше этих слов и связей между ними,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тем богаче и разнообразнее его собственная речь и легче происходит усвоение правил русской орфографии.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23528" y="586522"/>
            <a:ext cx="475252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Helvetica" charset="-52"/>
                <a:ea typeface="Times New Roman" pitchFamily="18" charset="0"/>
                <a:cs typeface="Arial" pitchFamily="34" charset="0"/>
              </a:rPr>
              <a:t>Правильное образование новых слов также является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Helvetica" charset="-52"/>
                <a:ea typeface="Times New Roman" pitchFamily="18" charset="0"/>
                <a:cs typeface="Arial" pitchFamily="34" charset="0"/>
              </a:rPr>
              <a:t> важной составляющей на пути успешного освоения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Helvetica" charset="-52"/>
                <a:ea typeface="Times New Roman" pitchFamily="18" charset="0"/>
                <a:cs typeface="Arial" pitchFamily="34" charset="0"/>
              </a:rPr>
              <a:t> русского языка в школе. Отсутствие «чувства языка»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Helvetica" charset="-52"/>
                <a:ea typeface="Times New Roman" pitchFamily="18" charset="0"/>
                <a:cs typeface="Arial" pitchFamily="34" charset="0"/>
              </a:rPr>
              <a:t>  вызывает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Helvetica" charset="-52"/>
                <a:ea typeface="Times New Roman" pitchFamily="18" charset="0"/>
                <a:cs typeface="Arial" pitchFamily="34" charset="0"/>
              </a:rPr>
              <a:t> трудности при разборе слова по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Helvetica" charset="-52"/>
                <a:ea typeface="Times New Roman" pitchFamily="18" charset="0"/>
                <a:cs typeface="Arial" pitchFamily="34" charset="0"/>
              </a:rPr>
              <a:t>составу и выделения частей слова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Helvetica" charset="-52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675" name="Picture 3" descr="http://www.alegri.ru/images/photos/medium/article56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645024"/>
            <a:ext cx="2647950" cy="266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611560" y="689135"/>
            <a:ext cx="604867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Развивая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связную речь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, мы учим ребенка последовательно излагать свои мысли, выделять из них главные и второстепенные, устанавливать причинно-следственные связи.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Именно всем этим и занимается школьный логопед. Он восполняет пробелы в устной речи ребенка, тем самым предупреждая появления ошибок на письме, и исправляет уже сложившиеся трудности в усвоении письменной речи. 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9699" name="Picture 3" descr="https://brd.zbp.ru/img/f8/fa3bc9.f91ioe.tc2.ew.8h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4077072"/>
            <a:ext cx="4536504" cy="24730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стель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СОВЕТЫ ЛОГОПЕДА</Template>
  <TotalTime>112</TotalTime>
  <Words>462</Words>
  <Application>Microsoft Office PowerPoint</Application>
  <PresentationFormat>Экран (4:3)</PresentationFormat>
  <Paragraphs>33</Paragraphs>
  <Slides>11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Пастель</vt:lpstr>
      <vt:lpstr>Слайд 1</vt:lpstr>
      <vt:lpstr>Слайд 2</vt:lpstr>
      <vt:lpstr>Важнейшие составляющие речи:  -различение звуков на слух,  -состояние словаря ребенка,  - фраза,  - связная речь.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Важно, чтобы  работа по развитию речи была систематической. Успехов Вам и Вашему  ПЕРВОКЛАШКЕ!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21</cp:revision>
  <dcterms:created xsi:type="dcterms:W3CDTF">2016-05-21T17:05:01Z</dcterms:created>
  <dcterms:modified xsi:type="dcterms:W3CDTF">2016-05-21T20:42:09Z</dcterms:modified>
</cp:coreProperties>
</file>