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sldIdLst>
    <p:sldId id="276" r:id="rId2"/>
    <p:sldId id="257" r:id="rId3"/>
    <p:sldId id="258" r:id="rId4"/>
    <p:sldId id="259" r:id="rId5"/>
    <p:sldId id="290" r:id="rId6"/>
    <p:sldId id="294" r:id="rId7"/>
    <p:sldId id="295" r:id="rId8"/>
    <p:sldId id="291" r:id="rId9"/>
    <p:sldId id="296" r:id="rId10"/>
    <p:sldId id="292" r:id="rId11"/>
    <p:sldId id="297" r:id="rId12"/>
    <p:sldId id="267" r:id="rId13"/>
    <p:sldId id="269" r:id="rId14"/>
    <p:sldId id="271" r:id="rId15"/>
    <p:sldId id="270" r:id="rId16"/>
    <p:sldId id="275" r:id="rId17"/>
    <p:sldId id="299" r:id="rId18"/>
    <p:sldId id="300" r:id="rId19"/>
    <p:sldId id="301" r:id="rId20"/>
    <p:sldId id="303" r:id="rId21"/>
    <p:sldId id="262" r:id="rId22"/>
    <p:sldId id="29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3243" autoAdjust="0"/>
  </p:normalViewPr>
  <p:slideViewPr>
    <p:cSldViewPr>
      <p:cViewPr>
        <p:scale>
          <a:sx n="100" d="100"/>
          <a:sy n="100" d="100"/>
        </p:scale>
        <p:origin x="-27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30"/>
      <c:perspective val="0"/>
    </c:view3D>
    <c:plotArea>
      <c:layout>
        <c:manualLayout>
          <c:layoutTarget val="inner"/>
          <c:xMode val="edge"/>
          <c:yMode val="edge"/>
          <c:x val="4.1958909484475566E-2"/>
          <c:y val="3.5206580981774607E-2"/>
          <c:w val="0.5058072592433287"/>
          <c:h val="0.736171089414029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2"/>
            <c:spPr>
              <a:solidFill>
                <a:srgbClr val="92D050"/>
              </a:solidFill>
            </c:spPr>
          </c:dPt>
          <c:dPt>
            <c:idx val="4"/>
            <c:explosion val="29"/>
          </c:dPt>
          <c:dLbls>
            <c:dLbl>
              <c:idx val="0"/>
              <c:layout>
                <c:manualLayout>
                  <c:x val="7.4316138321949112E-3"/>
                  <c:y val="1.8245748091192957E-3"/>
                </c:manualLayout>
              </c:layout>
              <c:showVal val="1"/>
            </c:dLbl>
            <c:dLbl>
              <c:idx val="1"/>
              <c:layout>
                <c:manualLayout>
                  <c:x val="3.0375426895332637E-3"/>
                  <c:y val="-3.6293302609349859E-3"/>
                </c:manualLayout>
              </c:layout>
              <c:showVal val="1"/>
            </c:dLbl>
            <c:dLbl>
              <c:idx val="2"/>
              <c:layout>
                <c:manualLayout>
                  <c:x val="7.4475942549433558E-2"/>
                  <c:y val="-8.8208079372944365E-3"/>
                </c:manualLayout>
              </c:layout>
              <c:showVal val="1"/>
            </c:dLbl>
            <c:dLbl>
              <c:idx val="3"/>
              <c:layout>
                <c:manualLayout>
                  <c:x val="2.8609208320312607E-2"/>
                  <c:y val="-0.13091433485846499"/>
                </c:manualLayout>
              </c:layout>
              <c:showVal val="1"/>
            </c:dLbl>
            <c:dLbl>
              <c:idx val="4"/>
              <c:layout>
                <c:manualLayout>
                  <c:x val="2.7925344055345899E-2"/>
                  <c:y val="-4.2077450705318424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Набрали 100 баллов</c:v>
                </c:pt>
                <c:pt idx="1">
                  <c:v>Набрали более 90 баллов</c:v>
                </c:pt>
                <c:pt idx="2">
                  <c:v>Набрали более 81 балла</c:v>
                </c:pt>
                <c:pt idx="3">
                  <c:v>Преодолели минимальный порог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113</c:v>
                </c:pt>
                <c:pt idx="2">
                  <c:v>329</c:v>
                </c:pt>
                <c:pt idx="3">
                  <c:v>772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Набрали 100 баллов</c:v>
                </c:pt>
                <c:pt idx="1">
                  <c:v>Набрали более 90 баллов</c:v>
                </c:pt>
                <c:pt idx="2">
                  <c:v>Набрали более 81 балла</c:v>
                </c:pt>
                <c:pt idx="3">
                  <c:v>Преодолели минимальный порог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</c:pie3DChart>
      <c:spPr>
        <a:noFill/>
        <a:ln w="25414">
          <a:noFill/>
        </a:ln>
      </c:spPr>
    </c:plotArea>
    <c:legend>
      <c:legendPos val="r"/>
      <c:layout>
        <c:manualLayout>
          <c:xMode val="edge"/>
          <c:yMode val="edge"/>
          <c:x val="0.6614769242280778"/>
          <c:y val="7.1774727931563684E-2"/>
          <c:w val="0.29275036227588802"/>
          <c:h val="0.68498507751492033"/>
        </c:manualLayout>
      </c:layout>
      <c:txPr>
        <a:bodyPr/>
        <a:lstStyle/>
        <a:p>
          <a:pPr>
            <a:defRPr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10"/>
      <c:depthPercent val="100"/>
      <c:perspective val="50"/>
    </c:view3D>
    <c:plotArea>
      <c:layout>
        <c:manualLayout>
          <c:layoutTarget val="inner"/>
          <c:xMode val="edge"/>
          <c:yMode val="edge"/>
          <c:x val="8.5489559540465336E-4"/>
          <c:y val="7.0558288042314329E-2"/>
          <c:w val="0.61569524290144872"/>
          <c:h val="0.793605613842714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explosion val="5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1B587C">
                  <a:lumMod val="60000"/>
                  <a:lumOff val="40000"/>
                </a:srgbClr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3.4701888114126696E-3"/>
                  <c:y val="-0.16832594358499275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8.332674517789862E-2"/>
                </c:manualLayout>
              </c:layout>
              <c:showVal val="1"/>
            </c:dLbl>
            <c:dLbl>
              <c:idx val="2"/>
              <c:layout>
                <c:manualLayout>
                  <c:x val="2.2087024745529814E-3"/>
                  <c:y val="-0.18294063439653549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Получили 5 баллов </c:v>
                </c:pt>
                <c:pt idx="1">
                  <c:v>Преодолели минимальный порог</c:v>
                </c:pt>
                <c:pt idx="2">
                  <c:v>Получили 2 балла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3"/>
                <c:pt idx="0">
                  <c:v>486</c:v>
                </c:pt>
                <c:pt idx="1">
                  <c:v>486</c:v>
                </c:pt>
                <c:pt idx="2">
                  <c:v>13</c:v>
                </c:pt>
              </c:numCache>
            </c:numRef>
          </c:val>
        </c:ser>
      </c:pie3DChart>
      <c:spPr>
        <a:noFill/>
        <a:ln w="25406">
          <a:noFill/>
        </a:ln>
      </c:spPr>
    </c:plotArea>
    <c:legend>
      <c:legendPos val="r"/>
      <c:layout>
        <c:manualLayout>
          <c:xMode val="edge"/>
          <c:yMode val="edge"/>
          <c:x val="0.61740915322026368"/>
          <c:y val="0.10514720550027352"/>
          <c:w val="0.37166527165531532"/>
          <c:h val="0.83011541714038228"/>
        </c:manualLayout>
      </c:layout>
      <c:txPr>
        <a:bodyPr/>
        <a:lstStyle/>
        <a:p>
          <a:pPr>
            <a:defRPr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2.3459866669672407E-2"/>
          <c:w val="0.65440032126060066"/>
          <c:h val="0.91729359518486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1.2765826945154242E-2"/>
                  <c:y val="-2.6766739555005432E-2"/>
                </c:manualLayout>
              </c:layout>
              <c:showVal val="1"/>
            </c:dLbl>
            <c:dLbl>
              <c:idx val="2"/>
              <c:layout>
                <c:manualLayout>
                  <c:x val="-0.22064469688553123"/>
                  <c:y val="-2.6910962146565003E-2"/>
                </c:manualLayout>
              </c:layout>
              <c:showVal val="1"/>
            </c:dLbl>
            <c:dLbl>
              <c:idx val="3"/>
              <c:layout>
                <c:manualLayout>
                  <c:x val="1.6167185127578438E-2"/>
                  <c:y val="-0.44321369945548927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Получили более 90 баллов</c:v>
                </c:pt>
                <c:pt idx="1">
                  <c:v>Получили более 81 балла </c:v>
                </c:pt>
                <c:pt idx="2">
                  <c:v>Преодолели минимальный порог</c:v>
                </c:pt>
                <c:pt idx="3">
                  <c:v>Получили меньше минимального балла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25</c:v>
                </c:pt>
                <c:pt idx="2">
                  <c:v>602</c:v>
                </c:pt>
                <c:pt idx="3">
                  <c:v>70</c:v>
                </c:pt>
              </c:numCache>
            </c:numRef>
          </c:val>
        </c:ser>
      </c:pie3DChart>
      <c:spPr>
        <a:noFill/>
        <a:ln w="25405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2000" baseline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4085923323334593"/>
          <c:y val="3.7487114748924688E-2"/>
          <c:w val="0.34993889567825842"/>
          <c:h val="0.94129243935478546"/>
        </c:manualLayout>
      </c:layout>
      <c:txPr>
        <a:bodyPr/>
        <a:lstStyle/>
        <a:p>
          <a:pPr>
            <a:defRPr sz="200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C291C-F38C-4229-9069-DC165FB085BC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3B323-D756-47C5-A34E-29493A67D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3B323-D756-47C5-A34E-29493A67D94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19.10.2017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048"/>
            <a:ext cx="9144000" cy="682590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424936" cy="5112568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 </a:t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государственной итоговой аттестации выпускников,</a:t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освоивших образовательные программы </a:t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среднего общего образования                      в 2017 году.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09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632848" cy="1008112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ЕГЭ                                                        по математике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(профильный уровень)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543920" cy="4187952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Всего участников – 697.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преодолели минимальный порог в день сдачи – 70 человек.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Средний балл  - 49,9 (2016 год – 48,85).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Минимальный балл – 5.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Максимальный балл – 98 (МБОУ СОШ № 6).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869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632848" cy="1008112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ЕГЭ                                                        по математике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(профильный уровень)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543920" cy="4187952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Объект 6"/>
          <p:cNvGraphicFramePr/>
          <p:nvPr/>
        </p:nvGraphicFramePr>
        <p:xfrm>
          <a:off x="323528" y="2060848"/>
          <a:ext cx="8640960" cy="4119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869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79824" cy="64807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ПРЕДМЕТЫ ПО ВЫБОРУ</a:t>
            </a:r>
            <a:endParaRPr lang="ru-RU" sz="4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060848"/>
          <a:ext cx="8280920" cy="3822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3555613"/>
                <a:gridCol w="1862989"/>
                <a:gridCol w="2070230"/>
              </a:tblGrid>
              <a:tr h="515508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360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50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432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468000" marT="0" marB="0" anchor="ctr"/>
                </a:tc>
              </a:tr>
              <a:tr h="377568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3960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667 чел.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624</a:t>
                      </a: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чел.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4799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3960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265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чел.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6923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3960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иностранные языки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249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249 чел.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1426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3960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00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206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194</a:t>
                      </a: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чел.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9043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3960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198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</a:t>
                      </a: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чел.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4961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3960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00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 чел.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4961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3960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200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 чел.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1153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3960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 чел.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6547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3960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чел.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09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344816" cy="43204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СРЕДНИЕ БАЛЛЫ            РЕЗУЛЬТАТОВ ЕГЭ</a:t>
            </a:r>
            <a:endParaRPr lang="ru-RU" sz="36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7" y="1628800"/>
          <a:ext cx="8640961" cy="478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931"/>
                <a:gridCol w="2833102"/>
                <a:gridCol w="1770689"/>
                <a:gridCol w="1629033"/>
                <a:gridCol w="1558206"/>
              </a:tblGrid>
              <a:tr h="303476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360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50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468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468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468000" marT="0" marB="0" anchor="ctr"/>
                </a:tc>
              </a:tr>
              <a:tr h="26140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71,05</a:t>
                      </a:r>
                      <a:endParaRPr lang="ru-RU" sz="1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72,86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71,62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470530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3,97/49,88</a:t>
                      </a:r>
                      <a:endParaRPr lang="ru-RU" sz="1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4,24/49,46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4,36/49,9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26140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56,17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55,03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59,17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26140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58,46</a:t>
                      </a:r>
                      <a:endParaRPr lang="ru-RU" sz="1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55,60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54,2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26140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51,08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48,96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59,44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26140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55,78</a:t>
                      </a:r>
                      <a:endParaRPr lang="ru-RU" sz="1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51,79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52,31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26140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63,05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58,23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53,54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261406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65,60</a:t>
                      </a:r>
                      <a:endParaRPr lang="ru-RU" sz="1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63,15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64,48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37548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65,84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66,45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61,34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37548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61,20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60,36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66,33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37548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66,90</a:t>
                      </a:r>
                      <a:endParaRPr lang="ru-RU" sz="1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70,68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68,9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37548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французский язык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58,00</a:t>
                      </a:r>
                      <a:endParaRPr lang="ru-RU" sz="1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78,00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37548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немецкий</a:t>
                      </a:r>
                      <a:r>
                        <a:rPr lang="ru-RU" sz="20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61,00</a:t>
                      </a:r>
                      <a:endParaRPr lang="ru-RU" sz="17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324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59,33</a:t>
                      </a:r>
                      <a:endParaRPr lang="ru-RU" sz="17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7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7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8183880" cy="79208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90 БАЛЛОВ И ВЫШЕ</a:t>
            </a:r>
            <a:endParaRPr lang="ru-RU" sz="4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340768"/>
            <a:ext cx="7344816" cy="1368152"/>
          </a:xfrm>
        </p:spPr>
        <p:txBody>
          <a:bodyPr anchor="t"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4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90 и более баллов по ЕГЭ набрали </a:t>
            </a:r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226</a:t>
            </a:r>
            <a:endParaRPr lang="ru-RU" sz="45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выпускников - 20,5% участников ЕГЭ </a:t>
            </a:r>
          </a:p>
          <a:p>
            <a:pPr algn="ctr">
              <a:buNone/>
            </a:pPr>
            <a:r>
              <a:rPr lang="ru-RU" sz="4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(ниже на 0,2% чем в 2016 году)</a:t>
            </a:r>
          </a:p>
          <a:p>
            <a:pPr algn="just">
              <a:buNone/>
            </a:pPr>
            <a:endParaRPr lang="ru-RU" sz="3600" dirty="0" smtClean="0"/>
          </a:p>
          <a:p>
            <a:pPr marL="514350" indent="-514350">
              <a:buNone/>
            </a:pPr>
            <a:endParaRPr lang="ru-RU" sz="3600" dirty="0" smtClean="0"/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2708920"/>
            <a:ext cx="8064896" cy="43204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НЕ ПРОШЛИ ПОРОГ УСПЕШНОСТИ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140968"/>
            <a:ext cx="842493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Математика (базовый уровень) – 13 чел. (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сроки), 3 (сентябрьские сроки)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Химия – 13 чел.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Биология – 30 чел.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История – 9 чел.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Физика – 1 чел.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Обществознание – 50 чел.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Информатика и ИКТ – 10 чел.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Английский язык – 1 чел.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Литература – 3 чел.</a:t>
            </a:r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09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624736" cy="5760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100 БАЛЛОВ</a:t>
            </a:r>
            <a:endParaRPr lang="ru-RU" sz="36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2060848"/>
          <a:ext cx="8568951" cy="4249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420"/>
                <a:gridCol w="2149674"/>
                <a:gridCol w="1341382"/>
                <a:gridCol w="2844316"/>
                <a:gridCol w="1440159"/>
              </a:tblGrid>
              <a:tr h="792088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уч-ся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16000" marT="0" marB="0" anchor="ctr"/>
                </a:tc>
              </a:tr>
              <a:tr h="253200">
                <a:tc rowSpan="6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200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СОШ 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№5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МАОУ </a:t>
                      </a: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№19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0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  <a:defRPr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«Лицей № 23»</a:t>
                      </a:r>
                      <a:endParaRPr lang="ru-RU" sz="16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7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  <a:defRPr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СОШ №</a:t>
                      </a:r>
                      <a:r>
                        <a:rPr lang="ru-RU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27</a:t>
                      </a:r>
                      <a:endParaRPr lang="ru-RU" sz="16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681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  <a:defRPr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ЧУОШ «Логос М»</a:t>
                      </a:r>
                      <a:endParaRPr lang="ru-RU" sz="16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  <a:defRPr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«Лицей №</a:t>
                      </a:r>
                      <a:r>
                        <a:rPr lang="ru-RU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2»</a:t>
                      </a:r>
                      <a:endParaRPr lang="ru-RU" sz="16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2853">
                <a:tc rowSpan="2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200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453">
                <a:tc vMerge="1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ru-RU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2000" marT="0" marB="0" anchor="ctr"/>
                </a:tc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  <a:defRPr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ЧУОШ «Логос М»</a:t>
                      </a:r>
                      <a:endParaRPr lang="ru-RU" sz="16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2000" marT="0" marB="0" anchor="ctr"/>
                </a:tc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  <a:defRPr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СОШ №</a:t>
                      </a:r>
                      <a:r>
                        <a:rPr lang="ru-RU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27</a:t>
                      </a:r>
                      <a:endParaRPr lang="ru-RU" sz="16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2000" marT="0" marB="0" anchor="ctr"/>
                </a:tc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  <a:defRPr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МБОУ «Лицей № 23»</a:t>
                      </a:r>
                      <a:endParaRPr lang="ru-RU" sz="16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2000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АНОО школа </a:t>
                      </a:r>
                      <a:r>
                        <a:rPr lang="ru-RU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«ВЕКТОР»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 gridSpan="2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ru-RU" sz="16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2000" marT="0" marB="0" anchor="ctr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907704" y="0"/>
            <a:ext cx="6624736" cy="105273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Доля </a:t>
            </a:r>
            <a:r>
              <a:rPr lang="ru-RU" sz="32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высокобалльников</a:t>
            </a: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(более 81 балла) </a:t>
            </a:r>
            <a:endParaRPr lang="ru-RU" sz="32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700808"/>
          <a:ext cx="8496943" cy="4844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5093"/>
                <a:gridCol w="1652183"/>
                <a:gridCol w="1573508"/>
                <a:gridCol w="1416159"/>
              </a:tblGrid>
              <a:tr h="37506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Русский язык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28,24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33,42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29,88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Математика (профильный уровень)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5,37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3,58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Физика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9,27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7,17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7,79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Химия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14,13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8,14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10,09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Информатика и ИКТ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22,34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25,61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23,86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Биология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9,13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История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5,62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3,54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 География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21,43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9,09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 Английский язык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24,4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37,6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32,11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 Немецкий язык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 Французский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 Обществознание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3,29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2,55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6,73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8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13. Литература 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19,23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17,02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20,18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187624" y="116632"/>
            <a:ext cx="7772400" cy="796070"/>
          </a:xfrm>
        </p:spPr>
        <p:txBody>
          <a:bodyPr>
            <a:noAutofit/>
          </a:bodyPr>
          <a:lstStyle/>
          <a:p>
            <a:pPr lvl="0" algn="ctr">
              <a:defRPr/>
            </a:pP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Доля </a:t>
            </a:r>
            <a:r>
              <a:rPr lang="ru-RU" sz="28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высокобалльников</a:t>
            </a: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(220 баллов и выше по 3 предметам) </a:t>
            </a:r>
            <a:endParaRPr lang="ru-RU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fontAlgn="t"/>
            <a:endParaRPr lang="ru-RU" b="1" dirty="0" smtClean="0"/>
          </a:p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907704" y="1412776"/>
          <a:ext cx="6240016" cy="1313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0008"/>
                <a:gridCol w="3120008"/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городской округ Мытищи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Московская область</a:t>
                      </a:r>
                    </a:p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23,55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1520" y="2996952"/>
            <a:ext cx="88924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тройку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лидеров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среди муниципальных ОУ вошли: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СОШ № 6 (52,72%),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«Лицей  №23» (46,15%),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СОШ № 27 (38,55%).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Среди негосударственных ОУ: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ЧУОШ «Логос М» (90%),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ЦО «Петра Великого» (63, 63%),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 ОШ «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Классика-М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(56,52%).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Нет выпускников, получивших 220 баллов и выше по 3 предметам в ОУ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СОШ № 22,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Поведниковская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СОШ»,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АНО ОСШ «Город Солнца».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09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2007445"/>
          <a:ext cx="8496943" cy="4569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30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38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9654">
                <a:tc gridSpan="2">
                  <a:txBody>
                    <a:bodyPr/>
                    <a:lstStyle/>
                    <a:p>
                      <a:pPr algn="ctr"/>
                      <a:endParaRPr lang="ru-RU" sz="20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9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преодолели минимальную границу по  1 предмету по выбору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9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преодолели минимальную границу по  2 предметам по выбору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3381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набрали 50 баллов русскому языку</a:t>
                      </a:r>
                      <a:endParaRPr lang="ru-RU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99925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набрали 50 баллов ни по одному предмету по выбору</a:t>
                      </a:r>
                      <a:endParaRPr lang="ru-RU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9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преодолели минимальную границу по  математике (профильный уровень)</a:t>
                      </a:r>
                      <a:endParaRPr lang="ru-RU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6030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получили по математике (базовый уровень)  «3»</a:t>
                      </a:r>
                      <a:endParaRPr lang="ru-RU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9388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набрали 220 и более баллов по результатам сдачи трех экзаменов</a:t>
                      </a:r>
                      <a:endParaRPr lang="ru-RU" sz="20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95736" y="116633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МЕДАЛИСТЫ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15816" y="1052736"/>
            <a:ext cx="35799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- 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139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1484784"/>
            <a:ext cx="1271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них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979712" y="188640"/>
            <a:ext cx="5544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КАЧЕСТВО</a:t>
            </a:r>
            <a:endParaRPr lang="ru-RU" sz="4000" dirty="0"/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323528" y="2204864"/>
          <a:ext cx="8229599" cy="280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8583"/>
                <a:gridCol w="1619461"/>
                <a:gridCol w="1619461"/>
                <a:gridCol w="1512094"/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8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8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8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выпускников, набравших 220 баллов и выше по результатам сдачи трех экзаменов</a:t>
                      </a:r>
                      <a:endParaRPr lang="ru-RU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265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282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06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8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стобалльников</a:t>
                      </a:r>
                      <a:endParaRPr lang="ru-RU" sz="1800" b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84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медалистов</a:t>
                      </a:r>
                    </a:p>
                    <a:p>
                      <a:endParaRPr lang="ru-RU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1800" b="1" i="0" u="non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86997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07816" cy="8640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КОЛИЧЕСТВО ВЫПУСКНИКОВ, </a:t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ПРИНИМАВШИХ УЧАСТИЕ В ЕГЭ</a:t>
            </a:r>
            <a:endParaRPr lang="ru-RU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492896"/>
            <a:ext cx="8317552" cy="2736304"/>
          </a:xfrm>
        </p:spPr>
        <p:txBody>
          <a:bodyPr>
            <a:normAutofit/>
          </a:bodyPr>
          <a:lstStyle/>
          <a:p>
            <a:pPr marL="514350" indent="-514350" algn="ctr">
              <a:lnSpc>
                <a:spcPct val="80000"/>
              </a:lnSpc>
              <a:buNone/>
            </a:pP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Всего принимали участие </a:t>
            </a:r>
          </a:p>
          <a:p>
            <a:pPr marL="514350" indent="-514350" algn="ctr">
              <a:lnSpc>
                <a:spcPct val="80000"/>
              </a:lnSpc>
              <a:buNone/>
            </a:pP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ГИА-11 – 1101 человек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979712" y="188640"/>
            <a:ext cx="5544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1691680" y="1340768"/>
          <a:ext cx="7200800" cy="2552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16"/>
                <a:gridCol w="1656184"/>
              </a:tblGrid>
              <a:tr h="696636">
                <a:tc gridSpan="2"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Общее количество 80,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из них по категориям:</a:t>
                      </a:r>
                      <a:endParaRPr lang="ru-RU" sz="28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2667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Представители образовательных организаций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495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Представители родительских комитетов, управляющих советов, попечительских советов школ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619672" y="260648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ОБЩЕСТВЕННОЕ  НАБЛЮДЕНИЕ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3789040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онлайн-наблюдение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691680" y="4365104"/>
          <a:ext cx="7200800" cy="110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4193"/>
                <a:gridCol w="496607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меток на портале СМОТРИЕГЭ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751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Отработка  меток в ППЭ (подтверждено/не подтверждено)</a:t>
                      </a:r>
                      <a:endParaRPr lang="ru-RU" sz="2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09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83880" cy="72008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ЕГЭ</a:t>
            </a:r>
            <a:endParaRPr lang="ru-RU" sz="4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204864"/>
            <a:ext cx="8712968" cy="2520280"/>
          </a:xfrm>
        </p:spPr>
        <p:txBody>
          <a:bodyPr anchor="t">
            <a:normAutofit/>
          </a:bodyPr>
          <a:lstStyle/>
          <a:p>
            <a:pPr marL="514350" indent="-514350" algn="just">
              <a:lnSpc>
                <a:spcPct val="80000"/>
              </a:lnSpc>
              <a:buNone/>
            </a:pPr>
            <a:r>
              <a:rPr lang="ru-RU" dirty="0" smtClean="0"/>
              <a:t>       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территориальную конфликтную комиссию от участников ЕГЭ не  было  подано ни  одной апелляции о нарушении установленного порядка проведения ЕГЭ      по учебным предметам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183880" cy="864096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6000" b="1" dirty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9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632848" cy="8640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ВЫПУСКНИКИ, ИМЕЮЩИЕ ПРАВО ПРОХОЖДЕНИЯ ЕГЭ В ФОРМЕ ГВЭ</a:t>
            </a:r>
            <a:endParaRPr lang="ru-RU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88840"/>
            <a:ext cx="7848872" cy="3384376"/>
          </a:xfrm>
        </p:spPr>
        <p:txBody>
          <a:bodyPr anchor="t">
            <a:normAutofit lnSpcReduction="10000"/>
          </a:bodyPr>
          <a:lstStyle/>
          <a:p>
            <a:pPr marL="514350" indent="-514350" algn="ctr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выпускных классах в 2016-2017 учебном году обучалось 6 детей-инвалидов </a:t>
            </a:r>
          </a:p>
          <a:p>
            <a:pPr marL="514350" indent="-514350" algn="ctr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  3 ребёнка с ОВЗ. </a:t>
            </a:r>
          </a:p>
          <a:p>
            <a:pPr marL="514350" indent="-514350" algn="ctr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выпускники проходили ГИА в форме ЕГЭ.</a:t>
            </a:r>
          </a:p>
          <a:p>
            <a:pPr marL="514350" indent="-514350"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997" y="0"/>
            <a:ext cx="91869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83880" cy="57606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ПУНКТЫ  ПРОВЕДЕНИЯ  ЕГЭ</a:t>
            </a:r>
            <a:endParaRPr lang="ru-RU" sz="28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00808"/>
            <a:ext cx="7704856" cy="460851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9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территории городского округа Мытищи на базе общеобразовательных учреждений организованы 8 пунктов проведения экзаменов (ППЭ) для выпускников11-х классов в форме ЕГЭ:</a:t>
            </a:r>
          </a:p>
          <a:p>
            <a:pPr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003506 – МБОУ «Гимназия №1»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003513 – МБОУ СОШ №4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003502 – МБОУ СОШ №10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003517 – МБОУ СОШ №14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003503 – МБОУ «Гимназия №16»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003505 – МБОУ СОШ №25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003522 – МБОУ СОШ №27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003510 – МБОУ СОШ №28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09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984776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ИТОГОВОЕ СОЧИНЕНИЕ-2017</a:t>
            </a:r>
            <a:endParaRPr lang="ru-RU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20" y="1226805"/>
          <a:ext cx="8316416" cy="5066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7851"/>
                <a:gridCol w="3838565"/>
              </a:tblGrid>
              <a:tr h="35067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Количество участников в декабре 2016 г.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1093</a:t>
                      </a:r>
                      <a:endParaRPr lang="ru-RU" sz="14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43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Не написали сочинение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в декабре 2016 г.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</a:pP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  (1 – обучающийся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по форме самообразования, 6 – выпускники текущего года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262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Количество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участников в феврале 2017 г.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</a:pP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14 (1 - ВПЛ, 6 – выпускники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текущего года, не писавшие в декабре по причине болезни, 1 – вновь прибывший, 6 – получившие «незачет»)   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113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Не написали сочинение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в феврале 2017 г.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(обучающийся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по форме самообразования, не завершивший экзамен по причине болезни)</a:t>
                      </a:r>
                      <a:endParaRPr lang="ru-RU" sz="14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48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Количество участников в мае 2017 года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(1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– 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ВПЛ )</a:t>
                      </a:r>
                      <a:endParaRPr lang="ru-RU" sz="1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48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Не написали сочинение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 мае 2017 года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4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48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Итого получили «незачет» по итоговому сочинению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126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Итого получили «незачет» по итоговому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сочинению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09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5688632" cy="105156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ЕГЭ                              по русскому языку</a:t>
            </a:r>
            <a:endParaRPr lang="ru-RU" sz="36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856984" cy="3170099"/>
          </a:xfrm>
        </p:spPr>
        <p:txBody>
          <a:bodyPr wrap="square" lIns="108000">
            <a:sp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Участники из числа выпускников текущего года – 1101 чел.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преодолели минимальный порог в основные сроки  - 2 чел.,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сентябрьские сроки – 0.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Средний балл  - 71, 62 (2016 год – 72,86).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Минимальный балл – 17 баллов – ОУ № 25, 20 баллов – ОУ № 31.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100 баллов – 7 человек.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(ОУ №№ 5, 19, 23, 27 (3 человека), «Логос-М»).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09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0"/>
            <a:ext cx="5688632" cy="105156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ЕГЭ                              по русскому языку</a:t>
            </a:r>
            <a:endParaRPr lang="ru-RU" sz="4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988840"/>
          <a:ext cx="8713663" cy="4475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09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607816" cy="105156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ЕГЭ                                                     по математике (базовый уровень).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32856"/>
            <a:ext cx="8496944" cy="4104456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Всего участников из числа выпускников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текущего года – 985.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преодолели минимальную границу в основные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сроки – 13 чел., в сентябрьские сроки – 3, из них 1 экстерн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(ОУ №№ 8, 25).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Средний балл – 4,36 (2016 год – 4,24).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Минимальный балл – 2.</a:t>
            </a:r>
          </a:p>
          <a:p>
            <a:pPr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709"/>
            <a:ext cx="9151218" cy="683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607816" cy="936104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ЕГЭ                                                     по математике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(базовый уровень)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204864"/>
            <a:ext cx="7128792" cy="4187952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95536" y="2132856"/>
          <a:ext cx="8496944" cy="4085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2059</TotalTime>
  <Words>1201</Words>
  <Application>Microsoft Office PowerPoint</Application>
  <PresentationFormat>Экран (4:3)</PresentationFormat>
  <Paragraphs>367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Литейная</vt:lpstr>
      <vt:lpstr>    Результаты   государственной итоговой аттестации выпускников,  освоивших образовательные программы  среднего общего образования                      в 2017 году.</vt:lpstr>
      <vt:lpstr>КОЛИЧЕСТВО ВЫПУСКНИКОВ,  ПРИНИМАВШИХ УЧАСТИЕ В ЕГЭ</vt:lpstr>
      <vt:lpstr>ВЫПУСКНИКИ, ИМЕЮЩИЕ ПРАВО ПРОХОЖДЕНИЯ ЕГЭ В ФОРМЕ ГВЭ</vt:lpstr>
      <vt:lpstr>ПУНКТЫ  ПРОВЕДЕНИЯ  ЕГЭ</vt:lpstr>
      <vt:lpstr>ИТОГОВОЕ СОЧИНЕНИЕ-2017</vt:lpstr>
      <vt:lpstr>Результаты ЕГЭ                              по русскому языку</vt:lpstr>
      <vt:lpstr>Результаты ЕГЭ                              по русскому языку</vt:lpstr>
      <vt:lpstr>Результаты ЕГЭ                                                     по математике (базовый уровень).</vt:lpstr>
      <vt:lpstr>Результаты ЕГЭ                                                     по математике (базовый уровень)</vt:lpstr>
      <vt:lpstr>Результаты ЕГЭ                                                        по математике (профильный уровень)</vt:lpstr>
      <vt:lpstr>Результаты ЕГЭ                                                        по математике (профильный уровень)</vt:lpstr>
      <vt:lpstr>ПРЕДМЕТЫ ПО ВЫБОРУ</vt:lpstr>
      <vt:lpstr>СРЕДНИЕ БАЛЛЫ            РЕЗУЛЬТАТОВ ЕГЭ</vt:lpstr>
      <vt:lpstr>90 БАЛЛОВ И ВЫШЕ</vt:lpstr>
      <vt:lpstr>100 БАЛЛОВ</vt:lpstr>
      <vt:lpstr>Доля высокобалльников     (более 81 балла) </vt:lpstr>
      <vt:lpstr>Доля высокобалльников     (220 баллов и выше по 3 предметам) </vt:lpstr>
      <vt:lpstr>Слайд 18</vt:lpstr>
      <vt:lpstr>Слайд 19</vt:lpstr>
      <vt:lpstr>Слайд 20</vt:lpstr>
      <vt:lpstr>ЕГЭ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ВЫПУСКНИКОВ  2013-2014 УЧЕБНОГО ГОДА</dc:title>
  <cp:lastModifiedBy>User</cp:lastModifiedBy>
  <cp:revision>172</cp:revision>
  <dcterms:modified xsi:type="dcterms:W3CDTF">2017-10-19T14:12:04Z</dcterms:modified>
</cp:coreProperties>
</file>