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3" r:id="rId4"/>
    <p:sldId id="284" r:id="rId5"/>
    <p:sldId id="280" r:id="rId6"/>
    <p:sldId id="276" r:id="rId7"/>
    <p:sldId id="286" r:id="rId8"/>
    <p:sldId id="292" r:id="rId9"/>
    <p:sldId id="288" r:id="rId10"/>
    <p:sldId id="279" r:id="rId11"/>
    <p:sldId id="281" r:id="rId12"/>
    <p:sldId id="282" r:id="rId13"/>
    <p:sldId id="283" r:id="rId14"/>
    <p:sldId id="289" r:id="rId15"/>
    <p:sldId id="296" r:id="rId16"/>
    <p:sldId id="297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5647-1E1F-4EEB-8595-BD5CB5C475EE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0B3C-61B3-4DB7-A957-0E7D2F681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56A9-289B-45F2-846E-D2B59D5C3B4D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84A0-EE1C-4E48-8656-F6DFE7428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E498-9A3C-4E29-91DF-3C69B840E83F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38FD-BB03-4216-A7C1-37AD79D92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35BB-B471-4BA1-AF36-81B9F9AD757C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B42F-F62E-44F9-BA1A-A51F6CC39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0B39-8EC8-46D3-9E86-2BFF85A20291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F30D-E572-4BBF-B3C5-B9115CA5E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EE32-76AB-4424-A3BC-B46056F88E14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DF8A-0EA7-4160-AB90-491F96982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16FE-32BC-440E-93BF-2C802A55D327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D5FA-9355-45BE-BAB1-8EA18DB3B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B8C-4178-4A4C-9D6D-5228066E3F70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7F3A-F2E3-426D-B5CA-485C3B39D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B703-1D01-41E3-AEA2-9FCE8F9740E9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90AB-9D65-4B66-A40D-4B6815651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4BF2-583F-4BB9-9C8F-264ED158ACB7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15FD-569B-4FD2-9F84-4949A1E45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AED6-90FA-4F39-84EE-F1816CD322D5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326D-FD8B-416A-838F-F0F2C7751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5C9151-10C0-42C3-A449-1EDE0DD154F2}" type="datetimeFigureOut">
              <a:rPr lang="ru-RU"/>
              <a:pPr>
                <a:defRPr/>
              </a:pPr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58AA95-FC9F-4C44-B23F-B52BA235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872208"/>
          </a:xfrm>
        </p:spPr>
        <p:txBody>
          <a:bodyPr/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Жаргонизмы в нашей школе. Попытка исследования и  пути преодоления</a:t>
            </a:r>
            <a:endParaRPr lang="be-BY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924944"/>
            <a:ext cx="5536704" cy="2016224"/>
          </a:xfrm>
        </p:spPr>
        <p:txBody>
          <a:bodyPr/>
          <a:lstStyle/>
          <a:p>
            <a:pPr algn="r"/>
            <a:r>
              <a:rPr lang="be-BY" sz="2000" b="1" i="1" dirty="0" smtClean="0">
                <a:solidFill>
                  <a:schemeClr val="tx1"/>
                </a:solidFill>
              </a:rPr>
              <a:t>Проектная группа</a:t>
            </a:r>
            <a:r>
              <a:rPr lang="be-BY" sz="2000" i="1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be-BY" sz="2000" i="1" dirty="0" smtClean="0">
                <a:solidFill>
                  <a:schemeClr val="tx1"/>
                </a:solidFill>
              </a:rPr>
              <a:t>Лодина Анна 7 «б» класс</a:t>
            </a:r>
            <a:r>
              <a:rPr lang="ru-RU" sz="2000" i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</a:rPr>
              <a:t>Панфилов Павел 7 «в» класс</a:t>
            </a:r>
            <a:endParaRPr lang="be-BY" sz="2000" i="1" dirty="0" smtClean="0">
              <a:solidFill>
                <a:schemeClr val="tx1"/>
              </a:solidFill>
            </a:endParaRPr>
          </a:p>
          <a:p>
            <a:pPr algn="r"/>
            <a:r>
              <a:rPr lang="be-BY" sz="2000" b="1" i="1" dirty="0" smtClean="0">
                <a:solidFill>
                  <a:schemeClr val="tx1"/>
                </a:solidFill>
              </a:rPr>
              <a:t>Руководитель</a:t>
            </a:r>
            <a:r>
              <a:rPr lang="be-BY" sz="2000" i="1" dirty="0" smtClean="0">
                <a:solidFill>
                  <a:schemeClr val="tx1"/>
                </a:solidFill>
              </a:rPr>
              <a:t>: Марщикова О.П.</a:t>
            </a:r>
            <a:endParaRPr lang="be-BY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146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800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II</a:t>
            </a:r>
            <a:r>
              <a:rPr lang="ru-RU" sz="2400" b="1" dirty="0" smtClean="0">
                <a:solidFill>
                  <a:srgbClr val="7030A0"/>
                </a:solidFill>
              </a:rPr>
              <a:t> этап работы – создание толкового словаря жаргонизмов учеников МБОУ СОШ №29.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Объект исследования - неформальное общение учащихся, а также анкеты, в которых учащиеся указали наиболее популярные жаргонизмы. Здесь представлены некоторые из них: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r>
              <a:rPr lang="ru-RU" sz="2000" b="1" dirty="0" smtClean="0"/>
              <a:t>Базар – разговор                                                 </a:t>
            </a:r>
            <a:endParaRPr lang="en-US" sz="2000" b="1" dirty="0" smtClean="0"/>
          </a:p>
          <a:p>
            <a:r>
              <a:rPr lang="ru-RU" sz="2000" b="1" dirty="0" err="1" smtClean="0"/>
              <a:t>Вау</a:t>
            </a:r>
            <a:r>
              <a:rPr lang="ru-RU" sz="2000" b="1" dirty="0" smtClean="0"/>
              <a:t> – выражение удивления</a:t>
            </a:r>
          </a:p>
          <a:p>
            <a:r>
              <a:rPr lang="ru-RU" sz="2000" b="1" dirty="0"/>
              <a:t>Клево – хорошо, интересно, </a:t>
            </a:r>
            <a:r>
              <a:rPr lang="ru-RU" sz="2000" b="1" dirty="0" smtClean="0"/>
              <a:t>весело</a:t>
            </a:r>
          </a:p>
          <a:p>
            <a:r>
              <a:rPr lang="ru-RU" sz="2000" b="1" dirty="0" err="1" smtClean="0"/>
              <a:t>Ништяк</a:t>
            </a:r>
            <a:r>
              <a:rPr lang="ru-RU" sz="2000" b="1" dirty="0" smtClean="0"/>
              <a:t> – нормально, хорошо</a:t>
            </a:r>
          </a:p>
          <a:p>
            <a:r>
              <a:rPr lang="ru-RU" sz="2000" b="1" dirty="0" smtClean="0"/>
              <a:t>Прикол, </a:t>
            </a:r>
            <a:r>
              <a:rPr lang="ru-RU" sz="2000" b="1" dirty="0" err="1" smtClean="0"/>
              <a:t>ржака</a:t>
            </a:r>
            <a:r>
              <a:rPr lang="ru-RU" sz="2000" b="1" dirty="0" smtClean="0"/>
              <a:t> – что-либо интересное, </a:t>
            </a:r>
          </a:p>
          <a:p>
            <a:r>
              <a:rPr lang="ru-RU" sz="2000" b="1" dirty="0" smtClean="0"/>
              <a:t>остроумное; анекдот, смешной случай</a:t>
            </a:r>
          </a:p>
          <a:p>
            <a:r>
              <a:rPr lang="ru-RU" sz="2000" b="1" dirty="0" smtClean="0"/>
              <a:t>Прикинь – представь, вообрази</a:t>
            </a:r>
          </a:p>
          <a:p>
            <a:r>
              <a:rPr lang="ru-RU" sz="2000" b="1" dirty="0" err="1" smtClean="0"/>
              <a:t>Хавчик</a:t>
            </a:r>
            <a:r>
              <a:rPr lang="ru-RU" sz="2000" b="1" dirty="0" smtClean="0"/>
              <a:t> – еда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Очевиден вывод, что это явление массовое и оно  не является характерной особенностью только учеников нашей школы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89215"/>
            <a:ext cx="4331992" cy="24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47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003232" cy="194421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КАК ЖЕ БЫТЬ С ЭТИМ ГУБИТЕЛЬНЫМ, НО НЕИЗБЕЖНЫМ ЯВЛЕНИЕМ??????????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328473" cy="4118602"/>
          </a:xfrm>
        </p:spPr>
      </p:pic>
    </p:spTree>
    <p:extLst>
      <p:ext uri="{BB962C8B-B14F-4D97-AF65-F5344CB8AC3E}">
        <p14:creationId xmlns:p14="http://schemas.microsoft.com/office/powerpoint/2010/main" val="12371545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III </a:t>
            </a:r>
            <a:r>
              <a:rPr lang="ru-RU" sz="2800" b="1" dirty="0" smtClean="0">
                <a:solidFill>
                  <a:srgbClr val="FF0000"/>
                </a:solidFill>
              </a:rPr>
              <a:t>этап. Понятно, что  ненормативную школьную лексику невозможно искоренить , но можно классифицировать. В  ходе работы мы выделили основные, на наш взгляд,   классификации жаргонизмов: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844824"/>
            <a:ext cx="8579296" cy="4752528"/>
          </a:xfrm>
        </p:spPr>
        <p:txBody>
          <a:bodyPr/>
          <a:lstStyle/>
          <a:p>
            <a:r>
              <a:rPr lang="ru-RU" sz="2800" b="1" dirty="0" smtClean="0"/>
              <a:t>По частям речи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глаголы</a:t>
            </a:r>
            <a:r>
              <a:rPr lang="ru-RU" sz="2000" b="1" dirty="0" smtClean="0">
                <a:solidFill>
                  <a:srgbClr val="002060"/>
                </a:solidFill>
              </a:rPr>
              <a:t>: забить, зашиваться,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прикольнуться</a:t>
            </a:r>
            <a:r>
              <a:rPr lang="ru-RU" sz="2000" b="1" dirty="0" smtClean="0">
                <a:solidFill>
                  <a:srgbClr val="002060"/>
                </a:solidFill>
              </a:rPr>
              <a:t>, скатать, </a:t>
            </a:r>
            <a:r>
              <a:rPr lang="ru-RU" sz="2000" b="1" dirty="0" err="1" smtClean="0">
                <a:solidFill>
                  <a:srgbClr val="002060"/>
                </a:solidFill>
              </a:rPr>
              <a:t>хомячить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существительные</a:t>
            </a:r>
            <a:r>
              <a:rPr lang="ru-RU" sz="2000" b="1" dirty="0" smtClean="0">
                <a:solidFill>
                  <a:srgbClr val="002060"/>
                </a:solidFill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</a:rPr>
              <a:t>ботан</a:t>
            </a:r>
            <a:r>
              <a:rPr lang="ru-RU" sz="2000" b="1" dirty="0" smtClean="0">
                <a:solidFill>
                  <a:srgbClr val="002060"/>
                </a:solidFill>
              </a:rPr>
              <a:t>, косарь, крыса, </a:t>
            </a:r>
            <a:r>
              <a:rPr lang="ru-RU" sz="2000" b="1" dirty="0" err="1" smtClean="0">
                <a:solidFill>
                  <a:srgbClr val="002060"/>
                </a:solidFill>
              </a:rPr>
              <a:t>ржака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училка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прилагательные</a:t>
            </a:r>
            <a:r>
              <a:rPr lang="ru-RU" sz="2000" b="1" dirty="0" smtClean="0">
                <a:solidFill>
                  <a:srgbClr val="002060"/>
                </a:solidFill>
              </a:rPr>
              <a:t>: зачетный, клевый, прикольный; 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наречия: клево, круто, </a:t>
            </a:r>
            <a:r>
              <a:rPr lang="ru-RU" sz="2000" b="1" dirty="0" err="1" smtClean="0">
                <a:solidFill>
                  <a:srgbClr val="002060"/>
                </a:solidFill>
              </a:rPr>
              <a:t>офигенно</a:t>
            </a:r>
            <a:r>
              <a:rPr lang="ru-RU" sz="2000" b="1" dirty="0" smtClean="0">
                <a:solidFill>
                  <a:srgbClr val="002060"/>
                </a:solidFill>
              </a:rPr>
              <a:t>, фиолетово</a:t>
            </a:r>
          </a:p>
          <a:p>
            <a:r>
              <a:rPr lang="ru-RU" sz="2800" b="1" dirty="0" smtClean="0"/>
              <a:t>По названию школьных предметов и заданий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домашка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контроша</a:t>
            </a:r>
            <a:r>
              <a:rPr lang="ru-RU" sz="2000" b="1" dirty="0" smtClean="0">
                <a:solidFill>
                  <a:srgbClr val="002060"/>
                </a:solidFill>
              </a:rPr>
              <a:t>, литра, </a:t>
            </a:r>
            <a:r>
              <a:rPr lang="ru-RU" sz="2000" b="1" dirty="0" err="1" smtClean="0">
                <a:solidFill>
                  <a:srgbClr val="002060"/>
                </a:solidFill>
              </a:rPr>
              <a:t>физра</a:t>
            </a:r>
            <a:r>
              <a:rPr lang="ru-RU" sz="2000" b="1" dirty="0">
                <a:solidFill>
                  <a:srgbClr val="002060"/>
                </a:solidFill>
              </a:rPr>
              <a:t>;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/>
              <a:t>По  поступкам и качествам человека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зубрила, </a:t>
            </a:r>
            <a:r>
              <a:rPr lang="ru-RU" sz="2400" dirty="0" err="1" smtClean="0">
                <a:solidFill>
                  <a:srgbClr val="002060"/>
                </a:solidFill>
              </a:rPr>
              <a:t>красава</a:t>
            </a:r>
            <a:r>
              <a:rPr lang="ru-RU" sz="2400" dirty="0" smtClean="0">
                <a:solidFill>
                  <a:srgbClr val="002060"/>
                </a:solidFill>
              </a:rPr>
              <a:t>, стукач, </a:t>
            </a:r>
            <a:r>
              <a:rPr lang="ru-RU" sz="2400" dirty="0" err="1" smtClean="0">
                <a:solidFill>
                  <a:srgbClr val="002060"/>
                </a:solidFill>
              </a:rPr>
              <a:t>тусовщик</a:t>
            </a:r>
            <a:r>
              <a:rPr lang="ru-RU" sz="2400" dirty="0" smtClean="0">
                <a:solidFill>
                  <a:srgbClr val="002060"/>
                </a:solidFill>
              </a:rPr>
              <a:t>, шестерка</a:t>
            </a:r>
          </a:p>
          <a:p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93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3802434"/>
          </a:xfrm>
        </p:spPr>
        <p:txBody>
          <a:bodyPr/>
          <a:lstStyle/>
          <a:p>
            <a:pPr algn="l"/>
            <a:r>
              <a:rPr lang="ru-RU" sz="2800" b="1" dirty="0"/>
              <a:t>По использованию иноязычных слов 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океюшки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пиплы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юзать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/>
              <a:t>По использованию </a:t>
            </a:r>
            <a:r>
              <a:rPr lang="ru-RU" sz="2800" b="1" dirty="0" smtClean="0"/>
              <a:t>интернета</a:t>
            </a:r>
            <a:br>
              <a:rPr lang="ru-RU" sz="2800" b="1" dirty="0" smtClean="0"/>
            </a:br>
            <a:r>
              <a:rPr lang="ru-RU" sz="2800" dirty="0" err="1" smtClean="0">
                <a:solidFill>
                  <a:srgbClr val="002060"/>
                </a:solidFill>
              </a:rPr>
              <a:t>забанить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игнорить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клава</a:t>
            </a:r>
            <a:r>
              <a:rPr lang="ru-RU" sz="2800" dirty="0" smtClean="0">
                <a:solidFill>
                  <a:srgbClr val="002060"/>
                </a:solidFill>
              </a:rPr>
              <a:t>, комп, мыло, </a:t>
            </a:r>
            <a:r>
              <a:rPr lang="ru-RU" sz="2800" dirty="0" err="1" smtClean="0">
                <a:solidFill>
                  <a:srgbClr val="002060"/>
                </a:solidFill>
              </a:rPr>
              <a:t>смайлы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/>
              <a:t>По музыкальным источникам и </a:t>
            </a:r>
            <a:r>
              <a:rPr lang="ru-RU" sz="2800" b="1" dirty="0" smtClean="0"/>
              <a:t>увлечениям</a:t>
            </a:r>
            <a:br>
              <a:rPr lang="ru-RU" sz="2800" b="1" dirty="0" smtClean="0"/>
            </a:br>
            <a:r>
              <a:rPr lang="ru-RU" sz="2800" dirty="0" err="1" smtClean="0">
                <a:solidFill>
                  <a:srgbClr val="002060"/>
                </a:solidFill>
              </a:rPr>
              <a:t>колбаситься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музон</a:t>
            </a:r>
            <a:r>
              <a:rPr lang="ru-RU" sz="2800" dirty="0" smtClean="0">
                <a:solidFill>
                  <a:srgbClr val="002060"/>
                </a:solidFill>
              </a:rPr>
              <a:t>, попса, </a:t>
            </a:r>
            <a:r>
              <a:rPr lang="ru-RU" sz="2800" dirty="0" err="1" smtClean="0">
                <a:solidFill>
                  <a:srgbClr val="002060"/>
                </a:solidFill>
              </a:rPr>
              <a:t>рэпуха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сбацать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789040"/>
            <a:ext cx="8856984" cy="248113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По способу словообразования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при помощи суффикса ух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</a:rPr>
              <a:t>веселуха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кликуха</a:t>
            </a:r>
            <a:r>
              <a:rPr lang="ru-RU" sz="2400" dirty="0" smtClean="0">
                <a:solidFill>
                  <a:srgbClr val="002060"/>
                </a:solidFill>
              </a:rPr>
              <a:t>; суффикса </a:t>
            </a:r>
            <a:r>
              <a:rPr lang="ru-RU" sz="2400" dirty="0" err="1" smtClean="0">
                <a:solidFill>
                  <a:srgbClr val="002060"/>
                </a:solidFill>
              </a:rPr>
              <a:t>ак</a:t>
            </a:r>
            <a:r>
              <a:rPr lang="ru-RU" sz="2400" dirty="0" smtClean="0">
                <a:solidFill>
                  <a:srgbClr val="002060"/>
                </a:solidFill>
              </a:rPr>
              <a:t>/як: </a:t>
            </a:r>
            <a:r>
              <a:rPr lang="ru-RU" sz="2400" dirty="0" err="1" smtClean="0">
                <a:solidFill>
                  <a:srgbClr val="002060"/>
                </a:solidFill>
              </a:rPr>
              <a:t>грусняк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депресняк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приставок С, ОТ</a:t>
            </a:r>
            <a:r>
              <a:rPr lang="ru-RU" sz="2400" dirty="0" smtClean="0">
                <a:solidFill>
                  <a:srgbClr val="002060"/>
                </a:solidFill>
              </a:rPr>
              <a:t>: свалить, </a:t>
            </a:r>
            <a:r>
              <a:rPr lang="ru-RU" sz="2400" dirty="0" err="1" smtClean="0">
                <a:solidFill>
                  <a:srgbClr val="002060"/>
                </a:solidFill>
              </a:rPr>
              <a:t>отмазаться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1493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/>
          <a:lstStyle/>
          <a:p>
            <a:pPr algn="l"/>
            <a:r>
              <a:rPr lang="en-US" sz="2400" b="1" dirty="0" smtClean="0"/>
              <a:t>IV </a:t>
            </a:r>
            <a:r>
              <a:rPr lang="ru-RU" sz="2400" b="1" dirty="0" smtClean="0"/>
              <a:t>ЭТАП РАБОТЫ. Создание словаря синонимов ненормативной лексики (жаргонизмов). В этом заключается новаторство нашей работы. В настоящее время словарь находится на стадии доработки. Здесь представлены некоторые примеры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47971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Крыса, стукач, шестерка </a:t>
            </a:r>
            <a:r>
              <a:rPr lang="ru-RU" sz="2800" dirty="0" smtClean="0"/>
              <a:t>– человек, который тайно доносит, докладывает, когда этого не хотят другие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Скатать, слизать</a:t>
            </a:r>
            <a:r>
              <a:rPr lang="ru-RU" sz="2800" dirty="0" smtClean="0"/>
              <a:t> – списать, скопировать</a:t>
            </a:r>
            <a:r>
              <a:rPr lang="en-US" sz="2800" dirty="0" smtClean="0"/>
              <a:t> </a:t>
            </a:r>
            <a:r>
              <a:rPr lang="ru-RU" sz="2800" dirty="0" smtClean="0"/>
              <a:t>или выполнить по аналогии (чаще всего применимо к домашнему заданию)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Параллельно, фиолетово, пофиг(у) </a:t>
            </a:r>
            <a:r>
              <a:rPr lang="ru-RU" sz="2800" dirty="0" smtClean="0"/>
              <a:t>– безразлично, равнодушно, без каких – либо чувств, эмоций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Сачкануть, слинять, сдернуть </a:t>
            </a:r>
            <a:r>
              <a:rPr lang="ru-RU" sz="2800" dirty="0" smtClean="0"/>
              <a:t>– уйти без разрешения, сбежать (с урока)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0658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91683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V этап </a:t>
            </a:r>
            <a:r>
              <a:rPr lang="ru-RU" sz="2800" b="1" dirty="0" smtClean="0">
                <a:solidFill>
                  <a:srgbClr val="C00000"/>
                </a:solidFill>
              </a:rPr>
              <a:t>работы (заключительный). </a:t>
            </a:r>
            <a:r>
              <a:rPr lang="ru-RU" sz="2800" b="1" dirty="0">
                <a:solidFill>
                  <a:srgbClr val="C00000"/>
                </a:solidFill>
              </a:rPr>
              <a:t>Ознакомление учащихся с результатами анкетирования и написание эссе на тему « Экология родного </a:t>
            </a:r>
            <a:r>
              <a:rPr lang="ru-RU" sz="2800" b="1" dirty="0" smtClean="0">
                <a:solidFill>
                  <a:srgbClr val="C00000"/>
                </a:solidFill>
              </a:rPr>
              <a:t>языка и способы борьбы с жаргонизмами»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916476"/>
            <a:ext cx="8363272" cy="276917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- «Каждому </a:t>
            </a:r>
            <a:r>
              <a:rPr lang="ru-RU" sz="2400" b="1" dirty="0">
                <a:solidFill>
                  <a:prstClr val="black"/>
                </a:solidFill>
              </a:rPr>
              <a:t>из нас необходимо следить за своей лексикой, избегать употребления жаргонизмов, обогащать свой словарный </a:t>
            </a:r>
            <a:r>
              <a:rPr lang="ru-RU" sz="2400" b="1" dirty="0" smtClean="0">
                <a:solidFill>
                  <a:prstClr val="black"/>
                </a:solidFill>
              </a:rPr>
              <a:t>запас».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- «Тактично </a:t>
            </a:r>
            <a:r>
              <a:rPr lang="ru-RU" sz="2400" b="1" dirty="0">
                <a:solidFill>
                  <a:prstClr val="black"/>
                </a:solidFill>
              </a:rPr>
              <a:t>делать замечания своим друзьям, если они злоупотребляют ненормативной </a:t>
            </a:r>
            <a:r>
              <a:rPr lang="ru-RU" sz="2400" b="1" dirty="0" smtClean="0">
                <a:solidFill>
                  <a:prstClr val="black"/>
                </a:solidFill>
              </a:rPr>
              <a:t>лексикой».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- « </a:t>
            </a:r>
            <a:r>
              <a:rPr lang="ru-RU" sz="2400" b="1" dirty="0">
                <a:solidFill>
                  <a:prstClr val="black"/>
                </a:solidFill>
              </a:rPr>
              <a:t>Узаконить и исследовать ненормативную лексику как неизбежное и закономерное явление современного </a:t>
            </a:r>
            <a:r>
              <a:rPr lang="ru-RU" sz="2400" b="1" dirty="0" smtClean="0">
                <a:solidFill>
                  <a:prstClr val="black"/>
                </a:solidFill>
              </a:rPr>
              <a:t>языка».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- «Официально </a:t>
            </a:r>
            <a:r>
              <a:rPr lang="ru-RU" sz="2400" b="1" dirty="0">
                <a:solidFill>
                  <a:prstClr val="black"/>
                </a:solidFill>
              </a:rPr>
              <a:t>ввести в нашей школе «Дни экологии языка»,  в которые проводились бы мероприятия, рассказывающие ребятам о необходимости сохранять и беречь свой родной </a:t>
            </a:r>
            <a:r>
              <a:rPr lang="ru-RU" sz="2400" b="1" dirty="0" smtClean="0">
                <a:solidFill>
                  <a:prstClr val="black"/>
                </a:solidFill>
              </a:rPr>
              <a:t>язык». </a:t>
            </a:r>
            <a:r>
              <a:rPr lang="ru-RU" sz="2400" b="1" dirty="0">
                <a:solidFill>
                  <a:prstClr val="black"/>
                </a:solidFill>
              </a:rPr>
              <a:t/>
            </a:r>
            <a:br>
              <a:rPr lang="ru-RU" sz="2400" b="1" dirty="0">
                <a:solidFill>
                  <a:prstClr val="black"/>
                </a:solidFill>
              </a:rPr>
            </a:br>
            <a:endParaRPr lang="ru-RU" sz="2400" b="1" dirty="0">
              <a:solidFill>
                <a:prstClr val="black"/>
              </a:solidFill>
            </a:endParaRPr>
          </a:p>
          <a:p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589240"/>
            <a:ext cx="1907955" cy="11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76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Вывод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 </a:t>
            </a:r>
            <a:r>
              <a:rPr lang="ru-RU" sz="3600" b="1" dirty="0" smtClean="0"/>
              <a:t>Мы призываем: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засоряйте свою речь жаргонизмами! Берегите свой язык!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Пусть ваша речь будет яркой, образной и эмоциональной, доставляющей окружающим эстетическое удовольствие.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Ведь экология языка – есть экология духа!</a:t>
            </a:r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4135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-282786"/>
            <a:ext cx="917129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Свою работу мы хотим закончить стихотворением – призывом русского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поэта и писателя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 Бунина:</a:t>
            </a:r>
          </a:p>
          <a:p>
            <a:pPr algn="ctr" eaLnBrk="0" hangingPunct="0"/>
            <a:endParaRPr lang="ru-RU" sz="28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Молчат гробницы, мумии и кости, –</a:t>
            </a: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слову жизнь дана: </a:t>
            </a: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древней тьмы, на мировом погосте.</a:t>
            </a: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Звучат лишь Письмена!</a:t>
            </a: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нет у нас иного достоянья!</a:t>
            </a: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Умейте же беречь </a:t>
            </a: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в меру сил, в дни злобы и страданья,</a:t>
            </a:r>
          </a:p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дар бесценный – речь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endParaRPr lang="ru-RU" sz="28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-8021"/>
            <a:ext cx="8928992" cy="98072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e-BY" sz="36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Речь человека – это он сам….</a:t>
            </a:r>
            <a:endParaRPr lang="be-BY" sz="3600" b="1" spc="150" dirty="0">
              <a:ln w="11430"/>
              <a:solidFill>
                <a:schemeClr val="tx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544616"/>
          </a:xfrm>
        </p:spPr>
        <p:txBody>
          <a:bodyPr/>
          <a:lstStyle/>
          <a:p>
            <a:r>
              <a:rPr lang="be-BY" sz="2800" b="1" dirty="0" smtClean="0"/>
              <a:t>        Академик Дмитрий Сергеевич Лихачев писал: «Важнейший способ узнать человека – прислушаться к тому, как он говорит. Язык человека – это его мировоззрение и его поведение. Как говорит, так следовательно и думает… Несформированность у большинства людей взгляда на язык как национальный феномен приводит к снижению чувства гордости за родной язык, резкому падению интереса к русскому языку; и как следствие – к безграмотности, косноязычию, неумению правильно и логично выразить свою мысль.».</a:t>
            </a:r>
          </a:p>
          <a:p>
            <a:endParaRPr lang="be-BY" sz="2800" b="1" dirty="0"/>
          </a:p>
        </p:txBody>
      </p:sp>
    </p:spTree>
    <p:extLst>
      <p:ext uri="{BB962C8B-B14F-4D97-AF65-F5344CB8AC3E}">
        <p14:creationId xmlns:p14="http://schemas.microsoft.com/office/powerpoint/2010/main" val="3756165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 smtClean="0"/>
              <a:t>ТОЛКОВАНИЕ ПОНЯТИЯ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6707088" cy="543346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Проанализировав понятия, представленные в различных словарях, мы попытались дать свое собственное.</a:t>
            </a:r>
          </a:p>
          <a:p>
            <a:pPr marL="0" indent="0">
              <a:buNone/>
            </a:pPr>
            <a:r>
              <a:rPr lang="ru-RU" sz="3600" b="1" dirty="0" smtClean="0"/>
              <a:t>Жаргон – речь какой – либо социальной группы, содержащая свойственные только ей слова и выражения, противоречащие нормам русского языка.</a:t>
            </a:r>
          </a:p>
          <a:p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52" y="3789040"/>
            <a:ext cx="25444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55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69269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анкетирование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25" y="692696"/>
            <a:ext cx="5253253" cy="295232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52" y="3861048"/>
            <a:ext cx="4463336" cy="25083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" y="3861047"/>
            <a:ext cx="4463337" cy="25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7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"/>
            <a:ext cx="9144000" cy="3429001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</a:t>
            </a:r>
            <a:r>
              <a:rPr lang="ru-RU" sz="3600" b="1" dirty="0" smtClean="0">
                <a:solidFill>
                  <a:srgbClr val="002060"/>
                </a:solidFill>
              </a:rPr>
              <a:t>этап работы. Анкетирование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Является </a:t>
            </a:r>
            <a:r>
              <a:rPr lang="ru-RU" sz="4000" b="1" dirty="0">
                <a:solidFill>
                  <a:srgbClr val="FF0000"/>
                </a:solidFill>
              </a:rPr>
              <a:t>ли русский язык для вас родным?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800" b="1" dirty="0"/>
              <a:t>С этого важного  вопроса мы начали анкетирование. Ведь каждый человек должен уважать прежде всего свой родной язык и бережно к нему относиться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429000"/>
            <a:ext cx="8579296" cy="3429000"/>
          </a:xfrm>
        </p:spPr>
        <p:txBody>
          <a:bodyPr/>
          <a:lstStyle/>
          <a:p>
            <a:r>
              <a:rPr lang="ru-RU" sz="3600" b="1" dirty="0" smtClean="0"/>
              <a:t>ДА – 36 человек</a:t>
            </a:r>
          </a:p>
          <a:p>
            <a:r>
              <a:rPr lang="ru-RU" sz="3600" b="1" dirty="0" smtClean="0"/>
              <a:t>НЕТ – 22 человека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Можно сделать вывод о том, что для многих ребят русский язык не является родным, поэтому, возможно, они не дорожат им в должной мере, не осознают его ценности и значимости.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46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Почему жаргонизмы так популярны среди  современных школьников?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51723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На этот вопрос семиклассники ответили так:</a:t>
            </a:r>
          </a:p>
          <a:p>
            <a:r>
              <a:rPr lang="ru-RU" b="1" dirty="0" smtClean="0"/>
              <a:t>Жаргонизмы позволяют лучше понять собеседника – 46%</a:t>
            </a:r>
          </a:p>
          <a:p>
            <a:r>
              <a:rPr lang="ru-RU" b="1" dirty="0" smtClean="0"/>
              <a:t>Служат для связи слов – 14%</a:t>
            </a:r>
          </a:p>
          <a:p>
            <a:r>
              <a:rPr lang="ru-RU" b="1" dirty="0" smtClean="0"/>
              <a:t>Так говорит нормальная  молодежь – 37%</a:t>
            </a:r>
          </a:p>
          <a:p>
            <a:r>
              <a:rPr lang="ru-RU" b="1" dirty="0" smtClean="0"/>
              <a:t>Затрудняюсь ответить – 3%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Вывод: большинство опрошенных считает, что жаргонизмы способствуют лучшему пониманию собеседников и являются нормальным средством общения молодежи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785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Сколько книг вы прочитали за этот учебный год?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275502"/>
          </a:xfrm>
        </p:spPr>
        <p:txBody>
          <a:bodyPr/>
          <a:lstStyle/>
          <a:p>
            <a:r>
              <a:rPr lang="ru-RU" b="1" dirty="0" smtClean="0"/>
              <a:t>0 книг  – 16 человек</a:t>
            </a:r>
          </a:p>
          <a:p>
            <a:r>
              <a:rPr lang="ru-RU" b="1" dirty="0" smtClean="0"/>
              <a:t>1-3 книги - 29 человек</a:t>
            </a:r>
          </a:p>
          <a:p>
            <a:r>
              <a:rPr lang="ru-RU" b="1" dirty="0" smtClean="0"/>
              <a:t>5 и более книг – 13 человек</a:t>
            </a:r>
          </a:p>
          <a:p>
            <a:r>
              <a:rPr lang="ru-RU" sz="2400" dirty="0" smtClean="0"/>
              <a:t>(всего – 58 учеников)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b="1" dirty="0" smtClean="0"/>
              <a:t>Вывод: мы получили сведения о том, что читательская активность наших ребят крайне низкая, отсюда и скудный словарный запас, и тяга к упрощенной ненормативной лексике, и отсутствие интереса к родному литературному языку.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68760"/>
            <a:ext cx="3525281" cy="25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1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998"/>
            <a:ext cx="9144000" cy="1132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720080"/>
          </a:xfrm>
        </p:spPr>
        <p:txBody>
          <a:bodyPr/>
          <a:lstStyle/>
          <a:p>
            <a:r>
              <a:rPr lang="ru-RU" sz="1800" dirty="0" smtClean="0"/>
              <a:t>   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22808" y="1274512"/>
            <a:ext cx="2168312" cy="2168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68760"/>
            <a:ext cx="6858000" cy="502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Calibri"/>
              </a:rPr>
              <a:t> «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Comedy club</a:t>
            </a:r>
            <a:r>
              <a:rPr lang="ru-RU" sz="2800" b="1" dirty="0">
                <a:solidFill>
                  <a:srgbClr val="002060"/>
                </a:solidFill>
                <a:latin typeface="Calibri"/>
              </a:rPr>
              <a:t>»</a:t>
            </a:r>
            <a:endParaRPr lang="en-US" sz="2800" b="1" dirty="0">
              <a:solidFill>
                <a:srgbClr val="002060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bri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Calibri"/>
              </a:rPr>
              <a:t> «Орел и решка»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</a:rPr>
              <a:t>3</a:t>
            </a:r>
            <a:r>
              <a:rPr lang="ru-RU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/>
              </a:rPr>
              <a:t> «Интерны»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</a:rPr>
              <a:t>4 «6 кадров»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/>
              </a:rPr>
              <a:t>5 «Молодежка»</a:t>
            </a:r>
          </a:p>
          <a:p>
            <a:pPr lvl="0" eaLnBrk="0" hangingPunct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Вывод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очевиден: 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учащиеся 7-х классов интересуются развлекательными передачами, которые не требуют интеллектуальных затрат или напряженной работы мысли. Огромный запас ненормативной лексики ребята черпают именно из таких передач.</a:t>
            </a:r>
            <a:endParaRPr lang="ru-RU" sz="3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761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9006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ВАЖНОЕ НАБЛЮДЕНИЕ!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4726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ходе опроса мы выявили еще одну закономерность: жаргонизмы чаще и охотнее используют ребята с низкой успеваемостью. Вероятно, их словарный запас настолько беден, что проще и понятнее обращаться к примитивной лексике.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А наиболее успешные в учебе дети охотно признаются, что хотели бы избавиться от жаргонных слов и выражений, но мешает привычка и повсеместное их использование.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213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</TotalTime>
  <Words>927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Жаргонизмы в нашей школе. Попытка исследования и  пути преодоления</vt:lpstr>
      <vt:lpstr>Речь человека – это он сам….</vt:lpstr>
      <vt:lpstr>ТОЛКОВАНИЕ ПОНЯТИЯ</vt:lpstr>
      <vt:lpstr>анкетирование</vt:lpstr>
      <vt:lpstr>I этап работы. Анкетирование Является ли русский язык для вас родным? С этого важного  вопроса мы начали анкетирование. Ведь каждый человек должен уважать прежде всего свой родной язык и бережно к нему относиться</vt:lpstr>
      <vt:lpstr>Почему жаргонизмы так популярны среди  современных школьников?</vt:lpstr>
      <vt:lpstr>Сколько книг вы прочитали за этот учебный год?</vt:lpstr>
      <vt:lpstr>    </vt:lpstr>
      <vt:lpstr>ВАЖНОЕ НАБЛЮДЕНИЕ!</vt:lpstr>
      <vt:lpstr>II этап работы – создание толкового словаря жаргонизмов учеников МБОУ СОШ №29. Объект исследования - неформальное общение учащихся, а также анкеты, в которых учащиеся указали наиболее популярные жаргонизмы. Здесь представлены некоторые из них:  </vt:lpstr>
      <vt:lpstr> КАК ЖЕ БЫТЬ С ЭТИМ ГУБИТЕЛЬНЫМ, НО НЕИЗБЕЖНЫМ ЯВЛЕНИЕМ?????????? </vt:lpstr>
      <vt:lpstr>III этап. Понятно, что  ненормативную школьную лексику невозможно искоренить , но можно классифицировать. В  ходе работы мы выделили основные, на наш взгляд,   классификации жаргонизмов:</vt:lpstr>
      <vt:lpstr>По использованию иноязычных слов  океюшки, пиплы, юзать   По использованию интернета забанить, игнорить, клава, комп, мыло, смайлы   По музыкальным источникам и увлечениям колбаситься, музон, попса, рэпуха, сбацать </vt:lpstr>
      <vt:lpstr>IV ЭТАП РАБОТЫ. Создание словаря синонимов ненормативной лексики (жаргонизмов). В этом заключается новаторство нашей работы. В настоящее время словарь находится на стадии доработки. Здесь представлены некоторые примеры</vt:lpstr>
      <vt:lpstr>V этап работы (заключительный). Ознакомление учащихся с результатами анкетирования и написание эссе на тему « Экология родного языка и способы борьбы с жаргонизмами»</vt:lpstr>
      <vt:lpstr>Вывод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юлия</cp:lastModifiedBy>
  <cp:revision>109</cp:revision>
  <dcterms:created xsi:type="dcterms:W3CDTF">2009-01-03T14:20:57Z</dcterms:created>
  <dcterms:modified xsi:type="dcterms:W3CDTF">2020-03-02T23:10:21Z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392385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