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1" r:id="rId2"/>
    <p:sldId id="277" r:id="rId3"/>
    <p:sldId id="283" r:id="rId4"/>
    <p:sldId id="282" r:id="rId5"/>
    <p:sldId id="279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8B7915-A20A-4CC4-9E14-BECFD2DADDE8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1FA73F-F619-4F20-B3FA-2C22D71B67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43204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Вешать </a:t>
            </a:r>
            <a:r>
              <a:rPr lang="ru-RU" b="1" dirty="0">
                <a:solidFill>
                  <a:srgbClr val="002060"/>
                </a:solidFill>
              </a:rPr>
              <a:t>можно на гвоздь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Полотенце и трость,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Лампу, плащ или шапку.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И верёвку, и тряпку…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Но никогда и нигде</a:t>
            </a:r>
          </a:p>
          <a:p>
            <a:pPr marL="0" indent="0" algn="r">
              <a:buNone/>
            </a:pPr>
            <a:r>
              <a:rPr lang="ru-RU" b="1" dirty="0">
                <a:solidFill>
                  <a:srgbClr val="002060"/>
                </a:solidFill>
              </a:rPr>
              <a:t>Не вешайте носа в </a:t>
            </a:r>
            <a:r>
              <a:rPr lang="ru-RU" b="1" dirty="0" smtClean="0">
                <a:solidFill>
                  <a:srgbClr val="002060"/>
                </a:solidFill>
              </a:rPr>
              <a:t>беде!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Ю. </a:t>
            </a:r>
            <a:r>
              <a:rPr lang="ru-RU" b="1" dirty="0" err="1" smtClean="0">
                <a:solidFill>
                  <a:srgbClr val="002060"/>
                </a:solidFill>
              </a:rPr>
              <a:t>Коринец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   </a:t>
            </a:r>
          </a:p>
          <a:p>
            <a:pPr marL="0" indent="0" algn="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568952" cy="21964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п</a:t>
            </a:r>
            <a:r>
              <a:rPr lang="ru-RU" sz="4000" b="1" dirty="0" smtClean="0">
                <a:solidFill>
                  <a:srgbClr val="FFC000"/>
                </a:solidFill>
              </a:rPr>
              <a:t>роект «ПРОИСХОЖДЕНИЕ   И КЛАССИФИКАЦИЯ   РУССКИХ ФРАЗЕОЛОГИЗМОВ»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2721105" cy="395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974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Бабушка надвое сказала…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Без царя в голове….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8283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ИЗ УСТНОГО НАРОДНОГО ТВОРЧЕСТВА …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72489"/>
            <a:ext cx="3063801" cy="256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86" y="3717032"/>
            <a:ext cx="3571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933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5928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    Попасть впросак                            Точить лясы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РОДУ   ЗАНЯТИЙ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04" y="1523608"/>
            <a:ext cx="3672408" cy="39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62865"/>
            <a:ext cx="4656179" cy="349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8640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363272" cy="533129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Гляди в оба;   ума палата   (М.Е. Салтыков – Щедрин «Премудрый пескарь»)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Не по дням, а по </a:t>
            </a:r>
            <a:r>
              <a:rPr lang="ru-RU" b="1" dirty="0" smtClean="0">
                <a:solidFill>
                  <a:schemeClr val="bg1"/>
                </a:solidFill>
              </a:rPr>
              <a:t>часам;    не в бровь, а в глаз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 (А.С. Пушкин «Сказка о царе </a:t>
            </a:r>
            <a:r>
              <a:rPr lang="ru-RU" b="1" dirty="0" err="1" smtClean="0">
                <a:solidFill>
                  <a:schemeClr val="bg1"/>
                </a:solidFill>
              </a:rPr>
              <a:t>Салтане</a:t>
            </a:r>
            <a:r>
              <a:rPr lang="ru-RU" b="1" dirty="0" smtClean="0">
                <a:solidFill>
                  <a:schemeClr val="bg1"/>
                </a:solidFill>
              </a:rPr>
              <a:t>…»)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Да только воз и ныне </a:t>
            </a:r>
            <a:r>
              <a:rPr lang="ru-RU" b="1" dirty="0" smtClean="0">
                <a:solidFill>
                  <a:schemeClr val="bg1"/>
                </a:solidFill>
              </a:rPr>
              <a:t>там..(И.А. </a:t>
            </a:r>
            <a:r>
              <a:rPr lang="ru-RU" b="1" dirty="0">
                <a:solidFill>
                  <a:schemeClr val="bg1"/>
                </a:solidFill>
              </a:rPr>
              <a:t>Крылов «Лебедь, Щука и Рак</a:t>
            </a:r>
            <a:r>
              <a:rPr lang="ru-RU" b="1" dirty="0" smtClean="0">
                <a:solidFill>
                  <a:schemeClr val="bg1"/>
                </a:solidFill>
              </a:rPr>
              <a:t>»)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5402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                        </a:t>
            </a:r>
            <a:r>
              <a:rPr lang="ru-RU" sz="3200" b="1" dirty="0" smtClean="0">
                <a:solidFill>
                  <a:srgbClr val="FFC000"/>
                </a:solidFill>
              </a:rPr>
              <a:t>Из  литературных  произведений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50" y="836712"/>
            <a:ext cx="1196299" cy="14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96" y="2708920"/>
            <a:ext cx="1900852" cy="131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60965"/>
            <a:ext cx="2516907" cy="17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986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152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Развесить уши</a:t>
            </a:r>
          </a:p>
          <a:p>
            <a:r>
              <a:rPr lang="ru-RU" b="1" dirty="0">
                <a:solidFill>
                  <a:schemeClr val="bg1"/>
                </a:solidFill>
              </a:rPr>
              <a:t>держать ухо </a:t>
            </a:r>
            <a:r>
              <a:rPr lang="ru-RU" b="1" dirty="0" smtClean="0">
                <a:solidFill>
                  <a:schemeClr val="bg1"/>
                </a:solidFill>
              </a:rPr>
              <a:t>востро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насторожить </a:t>
            </a:r>
            <a:r>
              <a:rPr lang="ru-RU" b="1" dirty="0" smtClean="0">
                <a:solidFill>
                  <a:schemeClr val="bg1"/>
                </a:solidFill>
              </a:rPr>
              <a:t>уши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держать ушки на </a:t>
            </a:r>
            <a:r>
              <a:rPr lang="ru-RU" b="1" dirty="0" smtClean="0">
                <a:solidFill>
                  <a:schemeClr val="bg1"/>
                </a:solidFill>
              </a:rPr>
              <a:t>макушке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пропустить мимо ушей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Медведь на ухо наступил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 ухом не ведет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Вешать лапшу на уши</a:t>
            </a:r>
          </a:p>
          <a:p>
            <a:r>
              <a:rPr lang="ru-RU" b="1" dirty="0">
                <a:solidFill>
                  <a:schemeClr val="bg1"/>
                </a:solidFill>
              </a:rPr>
              <a:t> влюбиться по </a:t>
            </a:r>
            <a:r>
              <a:rPr lang="ru-RU" b="1" dirty="0" smtClean="0">
                <a:solidFill>
                  <a:schemeClr val="bg1"/>
                </a:solidFill>
              </a:rPr>
              <a:t>уши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одно ухо войти, в </a:t>
            </a:r>
            <a:r>
              <a:rPr lang="ru-RU" b="1" dirty="0" smtClean="0">
                <a:solidFill>
                  <a:schemeClr val="bg1"/>
                </a:solidFill>
              </a:rPr>
              <a:t>другое выйти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7563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Фразеологизмы, посвященные органам чувств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2088232" cy="172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2736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561828" cy="199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229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1527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 </a:t>
            </a:r>
            <a:r>
              <a:rPr lang="ru-RU" b="1" dirty="0">
                <a:solidFill>
                  <a:schemeClr val="bg1"/>
                </a:solidFill>
              </a:rPr>
              <a:t>в бровь, а в </a:t>
            </a:r>
            <a:r>
              <a:rPr lang="ru-RU" b="1" dirty="0" smtClean="0">
                <a:solidFill>
                  <a:schemeClr val="bg1"/>
                </a:solidFill>
              </a:rPr>
              <a:t>глаз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строить глазки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глядеть в </a:t>
            </a:r>
            <a:r>
              <a:rPr lang="ru-RU" b="1" dirty="0">
                <a:solidFill>
                  <a:schemeClr val="bg1"/>
                </a:solidFill>
              </a:rPr>
              <a:t>оба </a:t>
            </a:r>
            <a:r>
              <a:rPr lang="ru-RU" b="1" dirty="0" smtClean="0">
                <a:solidFill>
                  <a:schemeClr val="bg1"/>
                </a:solidFill>
              </a:rPr>
              <a:t>глаза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мозолить глаза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не верить своим глазам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положить глаз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пускать пыль в глаза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глаза на мокром месте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глаз-алмаз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хоть глаз выколи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глаз наметан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глаза слипаются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684312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2490589" cy="211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36" y="3212976"/>
            <a:ext cx="403244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41" y="427402"/>
            <a:ext cx="2392913" cy="232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6611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Голову повесить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сломя голову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голова </a:t>
            </a:r>
            <a:r>
              <a:rPr lang="ru-RU" b="1" dirty="0">
                <a:solidFill>
                  <a:schemeClr val="bg1"/>
                </a:solidFill>
              </a:rPr>
              <a:t>идет кругом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 </a:t>
            </a:r>
            <a:r>
              <a:rPr lang="ru-RU" b="1" dirty="0">
                <a:solidFill>
                  <a:schemeClr val="bg1"/>
                </a:solidFill>
              </a:rPr>
              <a:t>снег на </a:t>
            </a:r>
            <a:r>
              <a:rPr lang="ru-RU" b="1" dirty="0" smtClean="0">
                <a:solidFill>
                  <a:schemeClr val="bg1"/>
                </a:solidFill>
              </a:rPr>
              <a:t>голову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вылетело </a:t>
            </a:r>
            <a:r>
              <a:rPr lang="ru-RU" b="1" dirty="0">
                <a:solidFill>
                  <a:schemeClr val="bg1"/>
                </a:solidFill>
              </a:rPr>
              <a:t>из </a:t>
            </a:r>
            <a:r>
              <a:rPr lang="ru-RU" b="1" dirty="0" smtClean="0">
                <a:solidFill>
                  <a:schemeClr val="bg1"/>
                </a:solidFill>
              </a:rPr>
              <a:t>головы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ветер 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голове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голова дырявая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дать голову на отсечение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идти по головам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больной головы на здоровую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775"/>
            <a:ext cx="8291264" cy="900336"/>
          </a:xfrm>
        </p:spPr>
        <p:txBody>
          <a:bodyPr>
            <a:normAutofit/>
          </a:bodyPr>
          <a:lstStyle/>
          <a:p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66" y="116632"/>
            <a:ext cx="5233619" cy="174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39" y="2003371"/>
            <a:ext cx="2879981" cy="215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93096"/>
            <a:ext cx="1959996" cy="191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30727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СЛОВАРЬ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«ФРАЗЕОЛОГИЯ  О  ДУХОВНОМ   И   ТЕЛЕСНОМ УСТРОЙСТВЕ»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798988" cy="470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1188"/>
            <a:ext cx="2016224" cy="31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58616"/>
            <a:ext cx="2304256" cy="343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687745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291656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СПАСИБО </a:t>
            </a:r>
            <a:br>
              <a:rPr lang="ru-RU" sz="6000" dirty="0" smtClean="0">
                <a:solidFill>
                  <a:srgbClr val="002060"/>
                </a:solidFill>
              </a:rPr>
            </a:br>
            <a:r>
              <a:rPr lang="ru-RU" sz="6000" dirty="0" smtClean="0">
                <a:solidFill>
                  <a:srgbClr val="002060"/>
                </a:solidFill>
              </a:rPr>
              <a:t>ЗА 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9575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212976"/>
            <a:ext cx="6624736" cy="3111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Устойчивый оборот речи, свойственный определенному языку и потому дословно не переводимый на другие языки, имеющий самостоятельное значение </a:t>
            </a:r>
            <a:endParaRPr lang="ru-RU" sz="2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(Толковый словарь </a:t>
            </a:r>
            <a:r>
              <a:rPr lang="ru-RU" sz="24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С.И.Ожегова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) 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80920" cy="18002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Фразеологизм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bg1"/>
                </a:solidFill>
              </a:rPr>
              <a:t>-  устойчивый  оборот  речи,     свойственный  определенному  языку  и  потому  дословно не  переводимый  на  другие  языки, </a:t>
            </a:r>
            <a:r>
              <a:rPr lang="ru-RU" sz="2700" b="1" dirty="0" smtClean="0">
                <a:solidFill>
                  <a:schemeClr val="bg1"/>
                </a:solidFill>
              </a:rPr>
              <a:t> имеющий </a:t>
            </a:r>
            <a:r>
              <a:rPr lang="ru-RU" sz="2700" b="1" dirty="0">
                <a:solidFill>
                  <a:schemeClr val="bg1"/>
                </a:solidFill>
              </a:rPr>
              <a:t>самостоятельное </a:t>
            </a:r>
            <a:r>
              <a:rPr lang="ru-RU" sz="2700" b="1" dirty="0" smtClean="0">
                <a:solidFill>
                  <a:schemeClr val="bg1"/>
                </a:solidFill>
              </a:rPr>
              <a:t>  значение</a:t>
            </a:r>
            <a:r>
              <a:rPr lang="ru-RU" sz="2700" b="1" dirty="0">
                <a:solidFill>
                  <a:schemeClr val="bg1"/>
                </a:solidFill>
              </a:rPr>
              <a:t>, </a:t>
            </a:r>
            <a:r>
              <a:rPr lang="ru-RU" sz="2700" b="1" dirty="0" smtClean="0">
                <a:solidFill>
                  <a:schemeClr val="bg1"/>
                </a:solidFill>
              </a:rPr>
              <a:t> которое   в  </a:t>
            </a:r>
            <a:r>
              <a:rPr lang="ru-RU" sz="2700" b="1" dirty="0">
                <a:solidFill>
                  <a:schemeClr val="bg1"/>
                </a:solidFill>
              </a:rPr>
              <a:t>целом </a:t>
            </a:r>
            <a:r>
              <a:rPr lang="ru-RU" sz="2700" b="1" dirty="0" smtClean="0">
                <a:solidFill>
                  <a:schemeClr val="bg1"/>
                </a:solidFill>
              </a:rPr>
              <a:t>  не </a:t>
            </a:r>
            <a:r>
              <a:rPr lang="ru-RU" sz="2700" b="1" dirty="0">
                <a:solidFill>
                  <a:schemeClr val="bg1"/>
                </a:solidFill>
              </a:rPr>
              <a:t>является </a:t>
            </a:r>
            <a:r>
              <a:rPr lang="ru-RU" sz="2700" b="1" dirty="0" smtClean="0">
                <a:solidFill>
                  <a:schemeClr val="bg1"/>
                </a:solidFill>
              </a:rPr>
              <a:t> суммой  значений  входящих  </a:t>
            </a:r>
            <a:r>
              <a:rPr lang="ru-RU" sz="2700" b="1" dirty="0">
                <a:solidFill>
                  <a:schemeClr val="bg1"/>
                </a:solidFill>
              </a:rPr>
              <a:t>в </a:t>
            </a:r>
            <a:r>
              <a:rPr lang="ru-RU" sz="2700" b="1" dirty="0" smtClean="0">
                <a:solidFill>
                  <a:schemeClr val="bg1"/>
                </a:solidFill>
              </a:rPr>
              <a:t> него  слов </a:t>
            </a:r>
            <a:r>
              <a:rPr lang="ru-RU" sz="2700" b="1" dirty="0">
                <a:solidFill>
                  <a:schemeClr val="bg1"/>
                </a:solidFill>
              </a:rPr>
              <a:t/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 (Толковый словарь Ефремовой)</a:t>
            </a:r>
            <a:br>
              <a:rPr lang="ru-RU" sz="2700" b="1" dirty="0">
                <a:solidFill>
                  <a:schemeClr val="bg1"/>
                </a:solidFill>
              </a:rPr>
            </a:b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597435" cy="190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299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  М.В. Ломоносов    Е.Д. Поливанов     В.В. Виноградов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9003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Родоначальники  русской фразеологии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7387"/>
            <a:ext cx="2450288" cy="322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03159"/>
            <a:ext cx="1978149" cy="320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95938"/>
            <a:ext cx="2320652" cy="314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0094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русские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водой не </a:t>
            </a:r>
            <a:r>
              <a:rPr lang="ru-RU" b="1" dirty="0" smtClean="0">
                <a:solidFill>
                  <a:srgbClr val="002060"/>
                </a:solidFill>
              </a:rPr>
              <a:t>разольёшь</a:t>
            </a:r>
          </a:p>
          <a:p>
            <a:r>
              <a:rPr lang="ru-RU" b="1" dirty="0">
                <a:solidFill>
                  <a:srgbClr val="002060"/>
                </a:solidFill>
              </a:rPr>
              <a:t>водить </a:t>
            </a:r>
            <a:r>
              <a:rPr lang="ru-RU" b="1" dirty="0" smtClean="0">
                <a:solidFill>
                  <a:srgbClr val="002060"/>
                </a:solidFill>
              </a:rPr>
              <a:t>за нос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под горячую руку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загребать </a:t>
            </a:r>
            <a:r>
              <a:rPr lang="ru-RU" b="1" dirty="0">
                <a:solidFill>
                  <a:srgbClr val="002060"/>
                </a:solidFill>
              </a:rPr>
              <a:t>жар чужими </a:t>
            </a:r>
            <a:r>
              <a:rPr lang="ru-RU" b="1" dirty="0" smtClean="0">
                <a:solidFill>
                  <a:srgbClr val="002060"/>
                </a:solidFill>
              </a:rPr>
              <a:t>руками</a:t>
            </a:r>
          </a:p>
          <a:p>
            <a:r>
              <a:rPr lang="ru-RU" b="1" dirty="0">
                <a:solidFill>
                  <a:srgbClr val="002060"/>
                </a:solidFill>
              </a:rPr>
              <a:t>съесть пуд соли с кем – то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post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scriptum</a:t>
            </a:r>
            <a:r>
              <a:rPr lang="ru-RU" b="1" dirty="0">
                <a:solidFill>
                  <a:srgbClr val="002060"/>
                </a:solidFill>
              </a:rPr>
              <a:t> (P.S.) – постскриптум – после </a:t>
            </a:r>
            <a:r>
              <a:rPr lang="ru-RU" b="1" dirty="0" smtClean="0">
                <a:solidFill>
                  <a:srgbClr val="002060"/>
                </a:solidFill>
              </a:rPr>
              <a:t>написанного (из западноевропейских языков)</a:t>
            </a:r>
          </a:p>
          <a:p>
            <a:r>
              <a:rPr lang="ru-RU" b="1" dirty="0">
                <a:solidFill>
                  <a:srgbClr val="002060"/>
                </a:solidFill>
              </a:rPr>
              <a:t>авгиевы </a:t>
            </a:r>
            <a:r>
              <a:rPr lang="ru-RU" b="1" dirty="0" smtClean="0">
                <a:solidFill>
                  <a:srgbClr val="002060"/>
                </a:solidFill>
              </a:rPr>
              <a:t>конюшни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объятия Морфея </a:t>
            </a:r>
            <a:r>
              <a:rPr lang="ru-RU" b="1" dirty="0" smtClean="0">
                <a:solidFill>
                  <a:srgbClr val="002060"/>
                </a:solidFill>
              </a:rPr>
              <a:t>(из мифологии)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РУССКИЕ    И     ЗАИМСТВОВАННЫЕ     ФРАЗЕОЛОГИЗМЫ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заимствованные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34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поставить </a:t>
            </a:r>
            <a:r>
              <a:rPr lang="ru-RU" dirty="0">
                <a:solidFill>
                  <a:srgbClr val="002060"/>
                </a:solidFill>
              </a:rPr>
              <a:t>на ноги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1. вылечить, избавить от болезни.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2. вырастить, воспитать, </a:t>
            </a: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довести </a:t>
            </a:r>
            <a:r>
              <a:rPr lang="ru-RU" dirty="0">
                <a:solidFill>
                  <a:srgbClr val="FFC000"/>
                </a:solidFill>
              </a:rPr>
              <a:t>до самостоятельности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smtClean="0">
                <a:solidFill>
                  <a:srgbClr val="FFC000"/>
                </a:solidFill>
              </a:rPr>
              <a:t>Заставить  </a:t>
            </a:r>
            <a:r>
              <a:rPr lang="ru-RU" dirty="0">
                <a:solidFill>
                  <a:srgbClr val="FFC000"/>
                </a:solidFill>
              </a:rPr>
              <a:t>активно действовать, </a:t>
            </a: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принимать </a:t>
            </a:r>
            <a:r>
              <a:rPr lang="ru-RU" dirty="0">
                <a:solidFill>
                  <a:srgbClr val="FFC000"/>
                </a:solidFill>
              </a:rPr>
              <a:t>деятельное участие в чём–либо.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4. укрепить экономически, материально.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       </a:t>
            </a:r>
            <a:r>
              <a:rPr lang="ru-RU" sz="2000" b="1" dirty="0">
                <a:solidFill>
                  <a:srgbClr val="FFC000"/>
                </a:solidFill>
              </a:rPr>
              <a:t>            </a:t>
            </a:r>
            <a:r>
              <a:rPr lang="ru-RU" sz="4800" b="1" dirty="0">
                <a:solidFill>
                  <a:schemeClr val="bg1"/>
                </a:solidFill>
              </a:rPr>
              <a:t>Многозначные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1" y="1700808"/>
            <a:ext cx="3047964" cy="21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5445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C000"/>
                </a:solidFill>
              </a:rPr>
              <a:t>со </a:t>
            </a:r>
            <a:r>
              <a:rPr lang="ru-RU" sz="4800" b="1" dirty="0">
                <a:solidFill>
                  <a:srgbClr val="FFC000"/>
                </a:solidFill>
              </a:rPr>
              <a:t>всех ног – во весь дух – </a:t>
            </a:r>
            <a:r>
              <a:rPr lang="ru-RU" sz="4800" b="1" dirty="0" smtClean="0">
                <a:solidFill>
                  <a:srgbClr val="FFC000"/>
                </a:solidFill>
              </a:rPr>
              <a:t>   сломя </a:t>
            </a:r>
            <a:r>
              <a:rPr lang="ru-RU" sz="4800" b="1" dirty="0">
                <a:solidFill>
                  <a:srgbClr val="FFC000"/>
                </a:solidFill>
              </a:rPr>
              <a:t>голову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СИНОНИМИЧНЫЕ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14323"/>
            <a:ext cx="2627261" cy="141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809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4159"/>
            <a:ext cx="2987998" cy="217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5186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rgbClr val="FFC000"/>
                </a:solidFill>
              </a:rPr>
              <a:t>в поте </a:t>
            </a:r>
            <a:r>
              <a:rPr lang="ru-RU" sz="4800" dirty="0" smtClean="0">
                <a:solidFill>
                  <a:srgbClr val="FFC000"/>
                </a:solidFill>
              </a:rPr>
              <a:t>лица; не покладая рук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и  </a:t>
            </a:r>
            <a:r>
              <a:rPr lang="ru-RU" sz="4800" dirty="0">
                <a:solidFill>
                  <a:schemeClr val="accent2">
                    <a:lumMod val="75000"/>
                  </a:schemeClr>
                </a:solidFill>
              </a:rPr>
              <a:t>спустя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рукава; тяп да ляп 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АНТОНИМИЧНЫЕ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59"/>
            <a:ext cx="3122866" cy="333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1887"/>
            <a:ext cx="3237786" cy="28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530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C000"/>
                </a:solidFill>
              </a:rPr>
              <a:t>        Блудный </a:t>
            </a:r>
            <a:r>
              <a:rPr lang="ru-RU" sz="3000" dirty="0">
                <a:solidFill>
                  <a:srgbClr val="FFC000"/>
                </a:solidFill>
              </a:rPr>
              <a:t>сын                          Внести лепту </a:t>
            </a:r>
            <a:endParaRPr lang="ru-RU" sz="3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Глас </a:t>
            </a:r>
            <a:r>
              <a:rPr lang="ru-RU" dirty="0">
                <a:solidFill>
                  <a:schemeClr val="bg1"/>
                </a:solidFill>
              </a:rPr>
              <a:t>вопиющего в </a:t>
            </a:r>
            <a:r>
              <a:rPr lang="ru-RU" dirty="0" smtClean="0">
                <a:solidFill>
                  <a:schemeClr val="bg1"/>
                </a:solidFill>
              </a:rPr>
              <a:t>пустыне;        Запретный плод;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Соль </a:t>
            </a:r>
            <a:r>
              <a:rPr lang="ru-RU" dirty="0" smtClean="0">
                <a:solidFill>
                  <a:schemeClr val="bg1"/>
                </a:solidFill>
              </a:rPr>
              <a:t>земли;       Терновый венец   и    др.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ИЗ БИБЛИИ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9" y="2060848"/>
            <a:ext cx="3529449" cy="27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30" y="2204864"/>
            <a:ext cx="3622914" cy="26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8562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31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Голосить/кричать                  Иван, родства не помнящий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Во всю Ивановскую</a:t>
            </a:r>
          </a:p>
          <a:p>
            <a:pPr marL="0" indent="0">
              <a:buNone/>
            </a:pPr>
            <a:endParaRPr lang="ru-RU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   </a:t>
            </a:r>
            <a:r>
              <a:rPr lang="ru-RU" sz="2000" b="1" dirty="0" smtClean="0">
                <a:solidFill>
                  <a:srgbClr val="FFC000"/>
                </a:solidFill>
              </a:rPr>
              <a:t>Держать камень</a:t>
            </a:r>
            <a:r>
              <a:rPr lang="ru-RU" sz="2400" b="1" dirty="0" smtClean="0">
                <a:solidFill>
                  <a:srgbClr val="FFC00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FFC000"/>
                </a:solidFill>
              </a:rPr>
              <a:t>Узнать всю подноготную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    за пазухой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52400"/>
            <a:ext cx="807524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ИСТОРИЧЕСКИЕ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380646" cy="25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58" y="1340768"/>
            <a:ext cx="3046590" cy="24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54587"/>
            <a:ext cx="1720732" cy="174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1622"/>
            <a:ext cx="1828549" cy="14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1225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894</TotalTime>
  <Words>438</Words>
  <Application>Microsoft Office PowerPoint</Application>
  <PresentationFormat>Экран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Constantia</vt:lpstr>
      <vt:lpstr>Wingdings 2</vt:lpstr>
      <vt:lpstr>Бумажная</vt:lpstr>
      <vt:lpstr>проект «ПРОИСХОЖДЕНИЕ   И КЛАССИФИКАЦИЯ   РУССКИХ ФРАЗЕОЛОГИЗМОВ»</vt:lpstr>
      <vt:lpstr>  Фразеологизм  -  устойчивый  оборот  речи,     свойственный  определенному  языку  и  потому  дословно не  переводимый  на  другие  языки,  имеющий самостоятельное   значение,  которое   в  целом   не является  суммой  значений  входящих  в  него  слов   (Толковый словарь Ефремовой) </vt:lpstr>
      <vt:lpstr>Родоначальники  русской фразеологии</vt:lpstr>
      <vt:lpstr>РУССКИЕ    И     ЗАИМСТВОВАННЫЕ     ФРАЗЕОЛОГИЗМЫ</vt:lpstr>
      <vt:lpstr>                   Многозначные</vt:lpstr>
      <vt:lpstr>СИНОНИМИЧНЫЕ</vt:lpstr>
      <vt:lpstr>АНТОНИМИЧНЫЕ</vt:lpstr>
      <vt:lpstr>ИЗ БИБЛИИ</vt:lpstr>
      <vt:lpstr>ИСТОРИЧЕСКИЕ</vt:lpstr>
      <vt:lpstr>ИЗ УСТНОГО НАРОДНОГО ТВОРЧЕСТВА …</vt:lpstr>
      <vt:lpstr> ПО РОДУ   ЗАНЯТИЙ</vt:lpstr>
      <vt:lpstr>                          Из  литературных  произведений</vt:lpstr>
      <vt:lpstr>Фразеологизмы, посвященные органам чувств</vt:lpstr>
      <vt:lpstr>Презентация PowerPoint</vt:lpstr>
      <vt:lpstr>Презентация PowerPoint</vt:lpstr>
      <vt:lpstr>СЛОВАРЬ   «ФРАЗЕОЛОГИЯ  О  ДУХОВНОМ   И   ТЕЛЕСНОМ УСТРОЙСТВЕ»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юлия</cp:lastModifiedBy>
  <cp:revision>77</cp:revision>
  <dcterms:created xsi:type="dcterms:W3CDTF">2008-11-17T20:00:09Z</dcterms:created>
  <dcterms:modified xsi:type="dcterms:W3CDTF">2020-02-29T19:34:50Z</dcterms:modified>
</cp:coreProperties>
</file>