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9" r:id="rId3"/>
    <p:sldId id="281" r:id="rId4"/>
    <p:sldId id="268" r:id="rId5"/>
    <p:sldId id="283" r:id="rId6"/>
    <p:sldId id="280" r:id="rId7"/>
    <p:sldId id="282" r:id="rId8"/>
    <p:sldId id="264" r:id="rId9"/>
    <p:sldId id="263" r:id="rId10"/>
    <p:sldId id="274" r:id="rId11"/>
    <p:sldId id="276" r:id="rId12"/>
    <p:sldId id="277" r:id="rId13"/>
    <p:sldId id="278" r:id="rId14"/>
    <p:sldId id="279" r:id="rId15"/>
    <p:sldId id="261" r:id="rId16"/>
    <p:sldId id="260" r:id="rId1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B1"/>
    <a:srgbClr val="0068D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8A9E6EAB-B9FD-42B3-95FB-7A2A709236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02CE753-342B-4A9A-B41A-54790422CE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124DF-25F3-4ED9-B882-0C805AD5A33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8ADCFFF-68DF-46BB-B5F9-E449630C01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86BF6853-DB70-4AA1-A118-C39911CC44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CA945-CD83-4A25-9513-658CDBDBD2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83821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264DB-39AA-4E7F-B062-03313E51B145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35419-FB93-4DC1-9966-A88A2DFF5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50608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9">
            <a:extLst>
              <a:ext uri="{FF2B5EF4-FFF2-40B4-BE49-F238E27FC236}">
                <a16:creationId xmlns="" xmlns:a16="http://schemas.microsoft.com/office/drawing/2014/main" id="{6C9319B7-BF88-44B1-97DE-FECED87D3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44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pc="300">
                <a:solidFill>
                  <a:srgbClr val="00206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E54DB4E5-7D12-4E09-AD2C-C6B3C7B65F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3959225"/>
            <a:ext cx="10515600" cy="8572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 spc="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="" xmlns:p14="http://schemas.microsoft.com/office/powerpoint/2010/main" val="300088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b="1" spc="30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38250F9-AA74-429B-83A9-73CC602DBE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D77682E1-2776-4C4A-A3DC-AAC4EF9FE9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273175"/>
            <a:ext cx="10515600" cy="4864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="" xmlns:a16="http://schemas.microsoft.com/office/drawing/2014/main" id="{5357A7D5-D61B-4FB6-930C-86B93F23CF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21550" y="395697"/>
            <a:ext cx="7432249" cy="4381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 spc="3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/>
              <a:t>ЗАГОЛОВОК СЛАЙДА</a:t>
            </a:r>
          </a:p>
        </p:txBody>
      </p:sp>
    </p:spTree>
    <p:extLst>
      <p:ext uri="{BB962C8B-B14F-4D97-AF65-F5344CB8AC3E}">
        <p14:creationId xmlns="" xmlns:p14="http://schemas.microsoft.com/office/powerpoint/2010/main" val="9997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4DE9DB33-7EBF-4515-8645-C41304335A0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09" y="329105"/>
            <a:ext cx="2779124" cy="5558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03EEC26A-68ED-4CAD-BB8B-3804693222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0550" b="44880"/>
          <a:stretch/>
        </p:blipFill>
        <p:spPr>
          <a:xfrm>
            <a:off x="256309" y="329105"/>
            <a:ext cx="3153157" cy="6498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089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20000"/>
              <a:lumOff val="8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20000"/>
              <a:lumOff val="8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20000"/>
              <a:lumOff val="8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20000"/>
              <a:lumOff val="8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20000"/>
              <a:lumOff val="80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pk@mfua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171" t="5655" r="7263" b="3843"/>
          <a:stretch/>
        </p:blipFill>
        <p:spPr>
          <a:xfrm>
            <a:off x="656901" y="2513555"/>
            <a:ext cx="4110171" cy="306221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876800" y="3878543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Забелин А.Г. 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ректор МФЮА, доктор экономических наук, профессор, почётный работник высшего профессионального образования Российской Федерации, автор 120 научных работ,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обладатель 27 научных и общественных наград.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6901" y="1359187"/>
            <a:ext cx="103158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«Наша Миссия– обеспечение 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качественного</a:t>
            </a:r>
            <a:r>
              <a:rPr lang="en-US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образования, </a:t>
            </a:r>
            <a:r>
              <a:rPr lang="en-US" b="1" i="1" dirty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en-US" b="1" i="1" dirty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развивающего индивидуальные  </a:t>
            </a: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способности </a:t>
            </a:r>
            <a:r>
              <a:rPr lang="ru-RU" b="1" i="1" dirty="0">
                <a:solidFill>
                  <a:srgbClr val="C00000"/>
                </a:solidFill>
                <a:latin typeface="Georgia" pitchFamily="18" charset="0"/>
              </a:rPr>
              <a:t>и потенциал студентов»</a:t>
            </a:r>
            <a:r>
              <a:rPr lang="ru-RU" i="1" dirty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i="1" dirty="0">
                <a:solidFill>
                  <a:srgbClr val="C00000"/>
                </a:solidFill>
                <a:latin typeface="Georgia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187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12064" y="363530"/>
            <a:ext cx="897331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</a:p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</a:t>
            </a:r>
            <a:r>
              <a:rPr lang="ru-RU" sz="36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БАКАЛАВРИАТ / СПЕЦИАЛИТЕТ</a:t>
            </a:r>
            <a:endParaRPr lang="ru-RU" sz="16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16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457200" indent="-457200" algn="ctr"/>
            <a:r>
              <a:rPr lang="ru-RU" sz="44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</a:t>
            </a: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СРОКИ ОБУЧЕНИЯ</a:t>
            </a:r>
          </a:p>
          <a:p>
            <a:pPr>
              <a:lnSpc>
                <a:spcPct val="150000"/>
              </a:lnSpc>
            </a:pP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Бакалавриат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: 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очная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форма –  </a:t>
            </a:r>
            <a:r>
              <a:rPr lang="ru-RU" sz="2800" b="1" dirty="0">
                <a:solidFill>
                  <a:srgbClr val="FF0000"/>
                </a:solidFill>
              </a:rPr>
              <a:t>4 года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очно-заочная и заочная форма – </a:t>
            </a:r>
            <a:r>
              <a:rPr lang="ru-RU" sz="2800" b="1" dirty="0">
                <a:solidFill>
                  <a:srgbClr val="FF0000"/>
                </a:solidFill>
              </a:rPr>
              <a:t>5 лет</a:t>
            </a:r>
          </a:p>
          <a:p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Специалитет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очная форма –  </a:t>
            </a:r>
            <a:r>
              <a:rPr lang="ru-RU" sz="2800" b="1" dirty="0">
                <a:solidFill>
                  <a:srgbClr val="FF0000"/>
                </a:solidFill>
              </a:rPr>
              <a:t>5 лет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очно-заочная и заочная форма – </a:t>
            </a:r>
            <a:r>
              <a:rPr lang="ru-RU" sz="2800" b="1" dirty="0">
                <a:solidFill>
                  <a:srgbClr val="FF0000"/>
                </a:solidFill>
              </a:rPr>
              <a:t>6 лет</a:t>
            </a:r>
            <a:endParaRPr lang="ru-RU" sz="2800" b="1" u="sng" dirty="0">
              <a:solidFill>
                <a:srgbClr val="FF0000"/>
              </a:solidFill>
            </a:endParaRPr>
          </a:p>
          <a:p>
            <a:pPr marL="457200" indent="-457200" algn="ctr"/>
            <a:endParaRPr lang="ru-RU" sz="28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457200" indent="-457200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233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 descr="http://www.mfua.ru/applicants/entrance-test/vsi.png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9136" y="3657600"/>
            <a:ext cx="884529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100328" y="1033189"/>
            <a:ext cx="95829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БАКАЛАВРИАТ </a:t>
            </a:r>
            <a:r>
              <a:rPr lang="ru-RU" sz="3600" b="1" dirty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ru-RU" sz="3600" b="1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СПЕЦИАЛИТЕТ</a:t>
            </a:r>
          </a:p>
          <a:p>
            <a:endParaRPr lang="ru-RU" b="1" dirty="0" smtClean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ВСТУПИТЕЛЬНЫЕ ИСПЫТАНИЯ</a:t>
            </a:r>
          </a:p>
          <a:p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3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предмета в зависимости от направления подготовки или специальности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159620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838200" y="1273174"/>
            <a:ext cx="10515600" cy="513981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БАКАЛАВРИАТ </a:t>
            </a:r>
            <a:r>
              <a:rPr lang="ru-RU" sz="32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 </a:t>
            </a: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СПЕЦИАЛИТЕТ</a:t>
            </a:r>
            <a:endParaRPr lang="ru-RU" sz="3200" b="1" u="sng" dirty="0" smtClean="0">
              <a:solidFill>
                <a:srgbClr val="003366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         </a:t>
            </a:r>
            <a:r>
              <a:rPr lang="ru-RU" sz="36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</a:t>
            </a:r>
            <a:r>
              <a:rPr lang="ru-RU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ЕГЭ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ru-RU" sz="3200" b="1" dirty="0">
              <a:solidFill>
                <a:srgbClr val="003366"/>
              </a:solidFill>
              <a:latin typeface="+mn-lt"/>
            </a:endParaRP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Срок действия результатов ЕГЭ =  год сдачи + 4 года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2020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г. действительны результаты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ЕГЭ: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                 2016, 2017, 2017, 2018, 2019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гг. 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0" indent="0">
              <a:buNone/>
            </a:pPr>
            <a:endParaRPr lang="ru-RU" sz="3200" b="1" dirty="0">
              <a:solidFill>
                <a:srgbClr val="003366"/>
              </a:solidFill>
              <a:latin typeface="+mn-lt"/>
            </a:endParaRPr>
          </a:p>
          <a:p>
            <a:r>
              <a:rPr lang="ru-RU" sz="3200" b="1" dirty="0">
                <a:solidFill>
                  <a:srgbClr val="C00000"/>
                </a:solidFill>
                <a:latin typeface="+mn-lt"/>
              </a:rPr>
              <a:t>ВАЖНО!!! Результаты  ЕГЭ </a:t>
            </a: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2016 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года действительны до </a:t>
            </a:r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31.12.2020 </a:t>
            </a:r>
            <a:r>
              <a:rPr lang="ru-RU" sz="3200" b="1" dirty="0">
                <a:solidFill>
                  <a:srgbClr val="C00000"/>
                </a:solidFill>
                <a:latin typeface="+mn-lt"/>
              </a:rPr>
              <a:t>г.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59159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813816" y="834262"/>
            <a:ext cx="10515600" cy="5139817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БАКАЛАВРИАТ </a:t>
            </a:r>
            <a:r>
              <a:rPr lang="ru-RU" sz="32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 </a:t>
            </a: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СПЕЦИАЛИТЕТ</a:t>
            </a:r>
            <a:endParaRPr lang="ru-RU" sz="3200" b="1" u="sng" dirty="0" smtClean="0">
              <a:solidFill>
                <a:srgbClr val="003366"/>
              </a:solidFill>
              <a:latin typeface="+mn-lt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r>
              <a:rPr lang="ru-RU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</a:t>
            </a:r>
            <a:r>
              <a:rPr lang="ru-RU" sz="36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Вступительные </a:t>
            </a:r>
            <a:r>
              <a:rPr lang="ru-RU" sz="36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испытания </a:t>
            </a:r>
            <a:r>
              <a:rPr lang="ru-RU" sz="36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вуза</a:t>
            </a:r>
          </a:p>
          <a:p>
            <a:pPr lvl="0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1) дети-инвалиды, инвалиды;</a:t>
            </a:r>
          </a:p>
          <a:p>
            <a:pPr lvl="0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2) иностранные граждане;</a:t>
            </a:r>
          </a:p>
          <a:p>
            <a:pPr lvl="0">
              <a:lnSpc>
                <a:spcPct val="100000"/>
              </a:lnSpc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3) имеющие профессиональное образование </a:t>
            </a:r>
          </a:p>
          <a:p>
            <a:pPr marL="182563" lvl="0" indent="0">
              <a:lnSpc>
                <a:spcPct val="100000"/>
              </a:lnSpc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В заявлении о приеме поступающий указывает по каждому вступительному испытанию: представляет ли он результаты ЕГЭ или сдает испытание в вузе.</a:t>
            </a:r>
            <a:endParaRPr lang="ru-RU" altLang="ru-RU" sz="3200" i="1" u="sng" dirty="0" smtClean="0">
              <a:solidFill>
                <a:schemeClr val="accent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b="1" u="sng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5938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813816" y="834262"/>
            <a:ext cx="10515600" cy="513981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БАКАЛАВРИАТ </a:t>
            </a:r>
            <a:r>
              <a:rPr lang="ru-RU" sz="32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 </a:t>
            </a:r>
            <a:r>
              <a:rPr lang="ru-RU" sz="3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СПЕЦИАЛИТЕТ</a:t>
            </a:r>
            <a:r>
              <a:rPr lang="ru-RU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altLang="ru-RU" sz="36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Минимальные баллы </a:t>
            </a:r>
            <a:endParaRPr lang="ru-RU" altLang="ru-RU" sz="3600" b="1" i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600" i="1" u="sng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по </a:t>
            </a:r>
            <a:r>
              <a:rPr lang="ru-RU" sz="3600" i="1" u="sng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общеобразовательным предметам: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Русский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язык – 36 баллов</a:t>
            </a:r>
          </a:p>
          <a:p>
            <a:pPr lvl="0"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Математика (профильная) – 27 баллов</a:t>
            </a:r>
          </a:p>
          <a:p>
            <a:pPr lvl="0"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История – 32 балла</a:t>
            </a:r>
          </a:p>
          <a:p>
            <a:pPr lvl="0"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Обществознание – 42 балла</a:t>
            </a:r>
          </a:p>
          <a:p>
            <a:pPr lvl="0"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Физика – 36 баллов</a:t>
            </a:r>
          </a:p>
          <a:p>
            <a:pPr lvl="0"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Информатика и (ИКТ) – 40 баллов</a:t>
            </a:r>
          </a:p>
          <a:p>
            <a:pPr lvl="0">
              <a:spcBef>
                <a:spcPts val="0"/>
              </a:spcBef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Литература – 32 балла</a:t>
            </a:r>
          </a:p>
          <a:p>
            <a:pPr marL="0" indent="0">
              <a:buNone/>
            </a:pPr>
            <a:endParaRPr lang="ru-RU" sz="3600" b="1" u="sng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613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ru-RU" b="1" u="sng" dirty="0">
                <a:solidFill>
                  <a:srgbClr val="003366"/>
                </a:solidFill>
                <a:latin typeface="+mn-lt"/>
              </a:rPr>
              <a:t>Документы для приема:</a:t>
            </a:r>
          </a:p>
          <a:p>
            <a:r>
              <a:rPr lang="ru-RU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Для граждан РФ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Оригинал или копия документа, удостоверяющего личность, гражданство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Оригинал или копия документа об образовании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4 </a:t>
            </a:r>
            <a:r>
              <a:rPr lang="ru-RU" dirty="0" smtClean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фотографии</a:t>
            </a:r>
            <a:r>
              <a:rPr lang="en-US" dirty="0" smtClean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 3</a:t>
            </a:r>
            <a:r>
              <a:rPr lang="ru-RU" dirty="0" smtClean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х4 матовые</a:t>
            </a:r>
            <a:endParaRPr lang="ru-RU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Для иностранных граждан дополнительно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dirty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Нотариально заверенный перевод </a:t>
            </a:r>
            <a:r>
              <a:rPr lang="ru-RU" dirty="0" smtClean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документов</a:t>
            </a:r>
            <a:endParaRPr lang="ru-RU" i="1" u="sng" dirty="0">
              <a:solidFill>
                <a:srgbClr val="C00000"/>
              </a:solidFill>
              <a:latin typeface="+mn-lt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ru-RU" dirty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Свидетельство о признании (при необходимости) </a:t>
            </a:r>
            <a:r>
              <a:rPr lang="en-US" dirty="0">
                <a:solidFill>
                  <a:srgbClr val="003366"/>
                </a:solidFill>
                <a:latin typeface="+mn-lt"/>
                <a:cs typeface="Times New Roman" panose="02020603050405020304" pitchFamily="18" charset="0"/>
              </a:rPr>
              <a:t>http://nic.gov.ru/</a:t>
            </a:r>
            <a:endParaRPr lang="ru-RU" dirty="0">
              <a:solidFill>
                <a:srgbClr val="003366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9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ru-RU" b="1" u="sng" dirty="0">
                <a:latin typeface="Times New Roman" panose="02020603050405020304" pitchFamily="18" charset="0"/>
              </a:rPr>
              <a:t>Заявление о приеме </a:t>
            </a:r>
            <a:r>
              <a:rPr lang="ru-RU" altLang="ru-RU" b="1" u="sng" dirty="0" smtClean="0">
                <a:latin typeface="Times New Roman" panose="02020603050405020304" pitchFamily="18" charset="0"/>
              </a:rPr>
              <a:t>подаётся</a:t>
            </a:r>
            <a:r>
              <a:rPr lang="ru-RU" altLang="ru-RU" b="1" u="sng" dirty="0">
                <a:latin typeface="Times New Roman" panose="02020603050405020304" pitchFamily="18" charset="0"/>
              </a:rPr>
              <a:t>:</a:t>
            </a:r>
          </a:p>
          <a:p>
            <a:pPr marL="457200" indent="-457200" algn="ctr"/>
            <a:endParaRPr lang="ru-RU" altLang="ru-RU" b="1" i="1" u="sng" dirty="0"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b="1" dirty="0">
                <a:latin typeface="Times New Roman" panose="02020603050405020304" pitchFamily="18" charset="0"/>
              </a:rPr>
              <a:t>в </a:t>
            </a:r>
            <a:r>
              <a:rPr lang="ru-RU" altLang="ru-RU" b="1" dirty="0" smtClean="0">
                <a:latin typeface="Times New Roman" panose="02020603050405020304" pitchFamily="18" charset="0"/>
              </a:rPr>
              <a:t>приёмные </a:t>
            </a:r>
            <a:r>
              <a:rPr lang="ru-RU" altLang="ru-RU" b="1" dirty="0">
                <a:latin typeface="Times New Roman" panose="02020603050405020304" pitchFamily="18" charset="0"/>
              </a:rPr>
              <a:t>комиссии </a:t>
            </a:r>
            <a:r>
              <a:rPr lang="ru-RU" altLang="ru-RU" b="1" dirty="0" smtClean="0">
                <a:latin typeface="Times New Roman" panose="02020603050405020304" pitchFamily="18" charset="0"/>
              </a:rPr>
              <a:t>МФЮА</a:t>
            </a:r>
            <a:endParaRPr lang="en-US" altLang="ru-RU" b="1" dirty="0" smtClean="0">
              <a:latin typeface="Times New Roman" panose="02020603050405020304" pitchFamily="18" charset="0"/>
            </a:endParaRPr>
          </a:p>
          <a:p>
            <a:pPr marL="457200" indent="-457200">
              <a:buNone/>
            </a:pPr>
            <a:endParaRPr lang="ru-RU" altLang="ru-RU" b="1" dirty="0" smtClean="0"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через электронную приёмную комиссию на сайте </a:t>
            </a:r>
            <a:r>
              <a:rPr lang="en-US" dirty="0" smtClean="0"/>
              <a:t>www.mfua.ru</a:t>
            </a:r>
            <a:endParaRPr lang="ru-RU" alt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в электронном виде </a:t>
            </a:r>
            <a:r>
              <a:rPr lang="en-US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pk@mfua.ru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altLang="ru-RU" b="1" dirty="0">
                <a:latin typeface="Times New Roman" panose="02020603050405020304" pitchFamily="18" charset="0"/>
              </a:rPr>
              <a:t>почтовым отправлением на адрес МФЮА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599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12064" y="363530"/>
            <a:ext cx="8973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</a:p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</a:t>
            </a:r>
            <a:endParaRPr lang="ru-RU" sz="36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18903" y="2024742"/>
            <a:ext cx="4480559" cy="310896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КОЛЛЕДЖ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СРЕДНЕЕ ПРОФЕССИОНАЛЬНОЕ ОБРАЗОВАНИЕ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61166" y="2037806"/>
            <a:ext cx="4402183" cy="306977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ВУЗ</a:t>
            </a:r>
          </a:p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ВЫСШЕЕ ОБРАЗОВАНИЕ</a:t>
            </a:r>
          </a:p>
          <a:p>
            <a:pPr algn="ctr"/>
            <a:r>
              <a:rPr lang="ru-RU" sz="2800" b="1" dirty="0" smtClean="0"/>
              <a:t>БАКАЛАВРИАТ </a:t>
            </a:r>
            <a:r>
              <a:rPr lang="en-US" sz="2800" b="1" dirty="0" smtClean="0"/>
              <a:t>/ </a:t>
            </a:r>
            <a:r>
              <a:rPr lang="ru-RU" sz="2800" b="1" dirty="0" smtClean="0"/>
              <a:t>СПЕЦИАЛИТЕТ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2494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12064" y="363530"/>
            <a:ext cx="89733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</a:p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СРЕДНЕЕ ПРОФЕССИОНАЛЬНОЕ    ОБРАЗОВАНИЕ</a:t>
            </a:r>
            <a:endParaRPr lang="ru-RU" sz="16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16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457200" indent="-457200"/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Принимаются лица, имеющие:</a:t>
            </a:r>
          </a:p>
          <a:p>
            <a:endParaRPr lang="ru-RU" sz="36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Основное </a:t>
            </a: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( 9 классов)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Среднее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образование ( 11 классов)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/>
            <a:endParaRPr lang="ru-RU" sz="36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4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194304" y="363530"/>
            <a:ext cx="62910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КОЛЛЕДЖ </a:t>
            </a: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5943" y="1082505"/>
            <a:ext cx="11553662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09.02.01 Компьютерные системы и комплексы                                     15 мест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09.02.02 Компьютерные сети</a:t>
            </a:r>
          </a:p>
          <a:p>
            <a:r>
              <a:rPr lang="ru-RU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09.02.03 Программирование в компьютерных системах                    15 мест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09.02.05 Прикладная информатика(по отраслям)</a:t>
            </a:r>
            <a:r>
              <a:rPr lang="ru-RU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       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21.02.05 Земельно-имущественные отношения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38.02.01 Экономика и бухгалтерский учет(по отраслям)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38.02.04 Коммерция (по отраслям)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38.02.06 Финансы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38.02.07 Банковское дело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40.02.01 Право и организация социального обеспечения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40.02.02 Правоохранительная деятельность *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42.02.01 Реклама *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43.02.10 Туризм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43.02.11 Гостиничный сервис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</a:t>
            </a:r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45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12064" y="363530"/>
            <a:ext cx="89733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</a:t>
            </a:r>
            <a:r>
              <a:rPr lang="ru-RU" sz="4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КОЛЛЕДЖ</a:t>
            </a: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ФОРМЫ ОБУЧЕНИЯ</a:t>
            </a:r>
          </a:p>
          <a:p>
            <a:pPr algn="ctr"/>
            <a:endParaRPr lang="ru-RU" b="1" dirty="0" smtClean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очная</a:t>
            </a: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года 10 </a:t>
            </a:r>
            <a:r>
              <a:rPr lang="ru-RU" sz="2800" b="1" i="1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мес</a:t>
            </a:r>
            <a:r>
              <a:rPr lang="ru-RU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ru-RU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 год 10 </a:t>
            </a:r>
            <a:r>
              <a:rPr lang="ru-RU" sz="2800" b="1" i="1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мес</a:t>
            </a:r>
            <a:endParaRPr lang="ru-RU" sz="3600" b="1" i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1169988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заочная (выходного дня) </a:t>
            </a:r>
            <a:endParaRPr lang="ru-RU" sz="3600" b="1" dirty="0" smtClean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060575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заочная (дистанционная)</a:t>
            </a:r>
          </a:p>
          <a:p>
            <a:pPr marL="2060575" indent="-285750"/>
            <a:r>
              <a:rPr lang="ru-RU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  3 года 9 </a:t>
            </a:r>
            <a:r>
              <a:rPr lang="ru-RU" sz="2800" b="1" i="1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мес</a:t>
            </a:r>
            <a:r>
              <a:rPr lang="ru-RU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ru-RU" sz="2800" b="1" i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2 года 9 </a:t>
            </a:r>
            <a:r>
              <a:rPr lang="ru-RU" sz="2800" b="1" i="1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мес</a:t>
            </a:r>
            <a:endParaRPr lang="ru-RU" sz="2800" b="1" i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44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12064" y="363530"/>
            <a:ext cx="89733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</a:p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  БАКАЛАВРИАТ / СПЕЦИАЛИТЕТ</a:t>
            </a:r>
            <a:endParaRPr lang="ru-RU" sz="16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16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457200" indent="-457200"/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Принимаются лица, имеющие:</a:t>
            </a:r>
          </a:p>
          <a:p>
            <a:endParaRPr lang="ru-RU" sz="36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Среднее общее образование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Среднее профессиональное образование</a:t>
            </a:r>
          </a:p>
          <a:p>
            <a:pPr marL="342900" indent="-342900"/>
            <a:endParaRPr lang="ru-R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Высшее образование</a:t>
            </a:r>
            <a:endParaRPr lang="ru-RU" sz="36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4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194304" y="363530"/>
            <a:ext cx="62910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БАКАЛАВРИАТ </a:t>
            </a: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1648" y="1317637"/>
            <a:ext cx="11570208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09.03.01 Информатика и вычислительная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техника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09.03.02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Информационные системы и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технологии</a:t>
            </a:r>
          </a:p>
          <a:p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09.03.03 </a:t>
            </a:r>
            <a:r>
              <a:rPr lang="ru-RU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Прикладная </a:t>
            </a:r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информатика</a:t>
            </a:r>
            <a:r>
              <a:rPr lang="ru-RU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                            22 места            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21.03.02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Землеустройство и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кадастры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38.03.01 Экономика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38.03.02 Менеджмент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38.03.04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Государственное и муниципальное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управление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38.03.05 Бизнес-информатика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38.03.06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Торговое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дело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40.03.01 Юриспруденция</a:t>
            </a:r>
          </a:p>
          <a:p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42.03.01 </a:t>
            </a:r>
            <a:r>
              <a:rPr lang="ru-RU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Реклама и связи с </a:t>
            </a:r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общественностью          12 мест</a:t>
            </a:r>
          </a:p>
          <a:p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42.03.02 Журналистика                                                    13 мест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</a:t>
            </a:r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45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102910" y="363530"/>
            <a:ext cx="3424207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СПЕЦИАЛИТЕТ</a:t>
            </a:r>
          </a:p>
          <a:p>
            <a:pPr algn="ctr"/>
            <a:endParaRPr lang="ru-RU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5504" y="2426208"/>
            <a:ext cx="11500841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38.05.01 Экономическая безопасность  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                           </a:t>
            </a:r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29 мест</a:t>
            </a:r>
            <a:endParaRPr lang="ru-RU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38.05.02 Таможенное дело</a:t>
            </a:r>
          </a:p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40.05.01 Правовое обеспечение национальной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безопасности   </a:t>
            </a:r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12 </a:t>
            </a:r>
            <a:r>
              <a:rPr lang="ru-RU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мест</a:t>
            </a:r>
          </a:p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40.05.02 Правоохранительная деятельность                  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         </a:t>
            </a:r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12 </a:t>
            </a:r>
            <a:r>
              <a:rPr lang="ru-RU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мест</a:t>
            </a:r>
          </a:p>
          <a:p>
            <a:endParaRPr lang="ru-RU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512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12064" y="363530"/>
            <a:ext cx="89733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</a:t>
            </a:r>
            <a:r>
              <a:rPr lang="ru-RU" sz="4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БАКАЛАВРИАТ </a:t>
            </a:r>
            <a:r>
              <a:rPr lang="ru-RU" sz="40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 СПЕЦИАЛИТЕТ</a:t>
            </a:r>
            <a:endParaRPr lang="ru-RU" sz="40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ФОРМЫ ОБУЧЕНИЯ</a:t>
            </a:r>
          </a:p>
          <a:p>
            <a:pPr algn="ctr"/>
            <a:endParaRPr lang="ru-RU" b="1" dirty="0" smtClean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очная</a:t>
            </a: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719138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очно-заочная</a:t>
            </a: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1169988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заочная (выходного дня) </a:t>
            </a:r>
          </a:p>
          <a:p>
            <a:pPr marL="1609725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заочная (классическая) </a:t>
            </a:r>
            <a:r>
              <a:rPr lang="ru-RU" sz="36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marL="2060575" indent="-285750">
              <a:buFont typeface="Wingdings" panose="05000000000000000000" pitchFamily="2" charset="2"/>
              <a:buChar char="ü"/>
            </a:pPr>
            <a:r>
              <a:rPr lang="ru-RU" sz="3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заочная (дистанционная)</a:t>
            </a:r>
          </a:p>
          <a:p>
            <a:pPr algn="ctr"/>
            <a:endParaRPr lang="ru-RU" sz="1600" b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44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520</Words>
  <Application>Microsoft Office PowerPoint</Application>
  <PresentationFormat>Произвольный</PresentationFormat>
  <Paragraphs>143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Светланов Георгий Юрьевич</dc:creator>
  <cp:lastModifiedBy>M</cp:lastModifiedBy>
  <cp:revision>68</cp:revision>
  <cp:lastPrinted>2019-11-13T07:52:11Z</cp:lastPrinted>
  <dcterms:created xsi:type="dcterms:W3CDTF">2019-03-29T07:22:09Z</dcterms:created>
  <dcterms:modified xsi:type="dcterms:W3CDTF">2020-05-20T12:48:28Z</dcterms:modified>
</cp:coreProperties>
</file>