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3" r:id="rId3"/>
    <p:sldId id="258" r:id="rId4"/>
    <p:sldId id="259" r:id="rId5"/>
    <p:sldId id="264" r:id="rId6"/>
    <p:sldId id="260" r:id="rId7"/>
    <p:sldId id="261" r:id="rId8"/>
    <p:sldId id="265" r:id="rId9"/>
    <p:sldId id="266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14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>
        <c:manualLayout>
          <c:layoutTarget val="inner"/>
          <c:xMode val="edge"/>
          <c:yMode val="edge"/>
          <c:x val="0.10467043815813644"/>
          <c:y val="2.3174609817700132E-2"/>
          <c:w val="0.70547496922784159"/>
          <c:h val="0.88211957308801703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1 четверть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5А</c:v>
                </c:pt>
                <c:pt idx="1">
                  <c:v>5Б</c:v>
                </c:pt>
                <c:pt idx="2">
                  <c:v>6А</c:v>
                </c:pt>
                <c:pt idx="3">
                  <c:v>6В</c:v>
                </c:pt>
                <c:pt idx="4">
                  <c:v>7А</c:v>
                </c:pt>
                <c:pt idx="5">
                  <c:v>7Б</c:v>
                </c:pt>
                <c:pt idx="6">
                  <c:v>8А</c:v>
                </c:pt>
                <c:pt idx="7">
                  <c:v>8Б</c:v>
                </c:pt>
                <c:pt idx="8">
                  <c:v>8В</c:v>
                </c:pt>
                <c:pt idx="9">
                  <c:v>9А</c:v>
                </c:pt>
                <c:pt idx="10">
                  <c:v>9Б</c:v>
                </c:pt>
                <c:pt idx="11">
                  <c:v>9В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4.37</c:v>
                </c:pt>
                <c:pt idx="1">
                  <c:v>4.2300000000000004</c:v>
                </c:pt>
                <c:pt idx="2">
                  <c:v>4.08</c:v>
                </c:pt>
                <c:pt idx="3">
                  <c:v>3.7</c:v>
                </c:pt>
                <c:pt idx="4">
                  <c:v>4.0999999999999996</c:v>
                </c:pt>
                <c:pt idx="5">
                  <c:v>4.0999999999999996</c:v>
                </c:pt>
                <c:pt idx="6">
                  <c:v>3.5</c:v>
                </c:pt>
                <c:pt idx="7">
                  <c:v>4.3</c:v>
                </c:pt>
                <c:pt idx="8">
                  <c:v>3.8</c:v>
                </c:pt>
                <c:pt idx="9">
                  <c:v>4</c:v>
                </c:pt>
                <c:pt idx="10">
                  <c:v>3.42</c:v>
                </c:pt>
                <c:pt idx="11">
                  <c:v>4.2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 четверть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5А</c:v>
                </c:pt>
                <c:pt idx="1">
                  <c:v>5Б</c:v>
                </c:pt>
                <c:pt idx="2">
                  <c:v>6А</c:v>
                </c:pt>
                <c:pt idx="3">
                  <c:v>6В</c:v>
                </c:pt>
                <c:pt idx="4">
                  <c:v>7А</c:v>
                </c:pt>
                <c:pt idx="5">
                  <c:v>7Б</c:v>
                </c:pt>
                <c:pt idx="6">
                  <c:v>8А</c:v>
                </c:pt>
                <c:pt idx="7">
                  <c:v>8Б</c:v>
                </c:pt>
                <c:pt idx="8">
                  <c:v>8В</c:v>
                </c:pt>
                <c:pt idx="9">
                  <c:v>9А</c:v>
                </c:pt>
                <c:pt idx="10">
                  <c:v>9Б</c:v>
                </c:pt>
                <c:pt idx="11">
                  <c:v>9В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4.28</c:v>
                </c:pt>
                <c:pt idx="1">
                  <c:v>4.13</c:v>
                </c:pt>
                <c:pt idx="2">
                  <c:v>4.01</c:v>
                </c:pt>
                <c:pt idx="3">
                  <c:v>3.88</c:v>
                </c:pt>
                <c:pt idx="4">
                  <c:v>4.0599999999999996</c:v>
                </c:pt>
                <c:pt idx="5">
                  <c:v>4.03</c:v>
                </c:pt>
                <c:pt idx="6">
                  <c:v>3.46</c:v>
                </c:pt>
                <c:pt idx="7">
                  <c:v>4.3</c:v>
                </c:pt>
                <c:pt idx="8">
                  <c:v>3.9</c:v>
                </c:pt>
                <c:pt idx="9">
                  <c:v>4.05</c:v>
                </c:pt>
                <c:pt idx="10">
                  <c:v>3.56</c:v>
                </c:pt>
                <c:pt idx="11">
                  <c:v>4.2</c:v>
                </c:pt>
              </c:numCache>
            </c:numRef>
          </c:val>
        </c:ser>
        <c:shape val="cylinder"/>
        <c:axId val="87584128"/>
        <c:axId val="93660288"/>
        <c:axId val="0"/>
      </c:bar3DChart>
      <c:catAx>
        <c:axId val="87584128"/>
        <c:scaling>
          <c:orientation val="minMax"/>
        </c:scaling>
        <c:axPos val="b"/>
        <c:tickLblPos val="nextTo"/>
        <c:crossAx val="93660288"/>
        <c:crosses val="autoZero"/>
        <c:auto val="1"/>
        <c:lblAlgn val="ctr"/>
        <c:lblOffset val="100"/>
      </c:catAx>
      <c:valAx>
        <c:axId val="93660288"/>
        <c:scaling>
          <c:orientation val="minMax"/>
        </c:scaling>
        <c:axPos val="l"/>
        <c:majorGridlines/>
        <c:numFmt formatCode="General" sourceLinked="1"/>
        <c:tickLblPos val="nextTo"/>
        <c:crossAx val="8758412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95F34-2AC7-44DD-AFDC-0204E2E76915}" type="datetimeFigureOut">
              <a:rPr lang="ru-RU" smtClean="0"/>
              <a:pPr/>
              <a:t>07.02.2012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6202-74C7-427F-A65D-5590C778D6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95F34-2AC7-44DD-AFDC-0204E2E76915}" type="datetimeFigureOut">
              <a:rPr lang="ru-RU" smtClean="0"/>
              <a:pPr/>
              <a:t>07.02.2012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6202-74C7-427F-A65D-5590C778D6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95F34-2AC7-44DD-AFDC-0204E2E76915}" type="datetimeFigureOut">
              <a:rPr lang="ru-RU" smtClean="0"/>
              <a:pPr/>
              <a:t>07.02.2012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6202-74C7-427F-A65D-5590C778D6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95F34-2AC7-44DD-AFDC-0204E2E76915}" type="datetimeFigureOut">
              <a:rPr lang="ru-RU" smtClean="0"/>
              <a:pPr/>
              <a:t>07.02.2012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6202-74C7-427F-A65D-5590C778D6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95F34-2AC7-44DD-AFDC-0204E2E76915}" type="datetimeFigureOut">
              <a:rPr lang="ru-RU" smtClean="0"/>
              <a:pPr/>
              <a:t>07.02.2012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6202-74C7-427F-A65D-5590C778D6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95F34-2AC7-44DD-AFDC-0204E2E76915}" type="datetimeFigureOut">
              <a:rPr lang="ru-RU" smtClean="0"/>
              <a:pPr/>
              <a:t>07.02.2012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6202-74C7-427F-A65D-5590C778D6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95F34-2AC7-44DD-AFDC-0204E2E76915}" type="datetimeFigureOut">
              <a:rPr lang="ru-RU" smtClean="0"/>
              <a:pPr/>
              <a:t>07.02.2012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6202-74C7-427F-A65D-5590C778D6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95F34-2AC7-44DD-AFDC-0204E2E76915}" type="datetimeFigureOut">
              <a:rPr lang="ru-RU" smtClean="0"/>
              <a:pPr/>
              <a:t>07.02.2012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6202-74C7-427F-A65D-5590C778D6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95F34-2AC7-44DD-AFDC-0204E2E76915}" type="datetimeFigureOut">
              <a:rPr lang="ru-RU" smtClean="0"/>
              <a:pPr/>
              <a:t>07.02.2012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6202-74C7-427F-A65D-5590C778D6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95F34-2AC7-44DD-AFDC-0204E2E76915}" type="datetimeFigureOut">
              <a:rPr lang="ru-RU" smtClean="0"/>
              <a:pPr/>
              <a:t>07.02.2012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6202-74C7-427F-A65D-5590C778D6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95F34-2AC7-44DD-AFDC-0204E2E76915}" type="datetimeFigureOut">
              <a:rPr lang="ru-RU" smtClean="0"/>
              <a:pPr/>
              <a:t>07.02.2012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6202-74C7-427F-A65D-5590C778D6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95F34-2AC7-44DD-AFDC-0204E2E76915}" type="datetimeFigureOut">
              <a:rPr lang="ru-RU" smtClean="0"/>
              <a:pPr/>
              <a:t>07.02.2012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56202-74C7-427F-A65D-5590C778D60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%D0%A1%D1%80%D0%B5%D0%B4%D0%BD%D0%B8%D0%B5_%D0%B2%D0%B5%D0%BB%D0%B8%D1%87%D0%B8%D0%BD%D1%8B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2187674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Статистические характеристики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3384376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9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sym typeface="Wingdings" pitchFamily="2" charset="2"/>
              </a:rPr>
              <a:t></a:t>
            </a:r>
            <a:br>
              <a:rPr lang="ru-RU" sz="9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sym typeface="Wingdings" pitchFamily="2" charset="2"/>
              </a:rPr>
            </a:br>
            <a:r>
              <a:rPr lang="ru-RU" sz="9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Конец</a:t>
            </a:r>
            <a:r>
              <a:rPr lang="ru-RU" sz="9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!!!</a:t>
            </a:r>
            <a:r>
              <a:rPr lang="ru-RU" sz="9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sym typeface="Wingdings" pitchFamily="2" charset="2"/>
              </a:rPr>
              <a:t> </a:t>
            </a:r>
            <a:endParaRPr lang="ru-RU" sz="9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Статистика</a:t>
            </a:r>
            <a:b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820693"/>
          </a:xfrm>
        </p:spPr>
        <p:txBody>
          <a:bodyPr>
            <a:normAutofit fontScale="92500" lnSpcReduction="1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Статистика – это отрасль знаний, в которой излагаются общие  вопросы сбора, измерения и анализ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статестических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данных.</a:t>
            </a:r>
          </a:p>
          <a:p>
            <a:pPr algn="just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 науку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термен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«статистика» ввел немецкий ученый Готфрид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Ахенваль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 1746 году, предложив заменить название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курса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«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Государствоведение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», преподававшегося в университетах Германии, на «Статистику», положив тем самым начало развития статистики как науки и учебной дисциплины .</a:t>
            </a:r>
          </a:p>
          <a:p>
            <a:pPr algn="just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татистика разрабатывает специальную методологию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иследования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и обработки материалов.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Среднее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арифметическое.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ru-RU" sz="28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haroni" pitchFamily="2" charset="-79"/>
              </a:rPr>
              <a:t>Среднее арифметическое</a:t>
            </a:r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haroni" pitchFamily="2" charset="-79"/>
              </a:rPr>
              <a:t> – сумма чисел </a:t>
            </a:r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haroni" pitchFamily="2" charset="-79"/>
              </a:rPr>
              <a:t>ряда, делённая </a:t>
            </a:r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haroni" pitchFamily="2" charset="-79"/>
              </a:rPr>
              <a:t>на количество чисел </a:t>
            </a:r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haroni" pitchFamily="2" charset="-79"/>
              </a:rPr>
              <a:t>ряда.</a:t>
            </a:r>
            <a:endParaRPr lang="ru-RU" sz="20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/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Среднее </a:t>
            </a:r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арифметическое является наиболее общим и самым распространенным  понятием средний величины. Термин  «среднее </a:t>
            </a:r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арифметическое</a:t>
            </a:r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» предпочитают в математике  и  статистике , чтобы отличать его от  других средних величин, таких как медиана и мода.</a:t>
            </a:r>
          </a:p>
          <a:p>
            <a:pPr algn="just"/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			Х+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Y+Z </a:t>
            </a:r>
          </a:p>
          <a:p>
            <a:pPr algn="just"/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                        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ru-RU" sz="2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/>
            <a:endParaRPr lang="ru-RU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275856" y="5229200"/>
            <a:ext cx="93610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Размах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Размах — разность между наибольшим и наименьшим значениями результатов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наблюдений.</a:t>
            </a:r>
          </a:p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Возьмем  рад чисел:</a:t>
            </a:r>
          </a:p>
          <a:p>
            <a:pPr>
              <a:buNone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1, 25, 156, 92, 32, 102, 84, 1, 102, 83.                    Наименьшее из чисел 1,                                         наибольшее из чисел 156.                                   Размах – 156-1 =155.</a:t>
            </a:r>
          </a:p>
          <a:p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Рамка 12"/>
          <p:cNvSpPr/>
          <p:nvPr/>
        </p:nvSpPr>
        <p:spPr>
          <a:xfrm>
            <a:off x="1835696" y="3645024"/>
            <a:ext cx="792088" cy="720080"/>
          </a:xfrm>
          <a:prstGeom prst="fram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Рамка 13"/>
          <p:cNvSpPr/>
          <p:nvPr/>
        </p:nvSpPr>
        <p:spPr>
          <a:xfrm>
            <a:off x="5292080" y="3861048"/>
            <a:ext cx="360040" cy="432048"/>
          </a:xfrm>
          <a:prstGeom prst="fram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Рамка 14"/>
          <p:cNvSpPr/>
          <p:nvPr/>
        </p:nvSpPr>
        <p:spPr>
          <a:xfrm>
            <a:off x="3635896" y="5373216"/>
            <a:ext cx="792088" cy="504056"/>
          </a:xfrm>
          <a:prstGeom prst="fram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Мода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Рамка 8"/>
          <p:cNvSpPr/>
          <p:nvPr/>
        </p:nvSpPr>
        <p:spPr>
          <a:xfrm>
            <a:off x="755576" y="5373216"/>
            <a:ext cx="360040" cy="432048"/>
          </a:xfrm>
          <a:prstGeom prst="fram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Рамка 9"/>
          <p:cNvSpPr/>
          <p:nvPr/>
        </p:nvSpPr>
        <p:spPr>
          <a:xfrm>
            <a:off x="5004048" y="5445224"/>
            <a:ext cx="360040" cy="432048"/>
          </a:xfrm>
          <a:prstGeom prst="fram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Рамка 10"/>
          <p:cNvSpPr/>
          <p:nvPr/>
        </p:nvSpPr>
        <p:spPr>
          <a:xfrm>
            <a:off x="9828584" y="908720"/>
            <a:ext cx="45719" cy="72008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fontScale="925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Мода — значение во множестве наблюдений, которое встречается наиболее часто. Случайная величина может не иметь моды. Иногда в совокупности встречается более чем одна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мода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</a:p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Мода как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tooltip="Средние величины"/>
              </a:rPr>
              <a:t>средняя величина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употребляется чаще для данных, имеющих нечисловую природу. Среди перечисленных цветов автомобилей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— </a:t>
            </a:r>
            <a:r>
              <a:rPr lang="ru-RU" dirty="0" smtClean="0"/>
              <a:t>белый,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красный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черный,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синий, </a:t>
            </a:r>
            <a:r>
              <a:rPr lang="ru-RU" dirty="0" smtClean="0"/>
              <a:t>белый</a:t>
            </a:r>
            <a:r>
              <a:rPr lang="ru-RU" dirty="0" smtClean="0"/>
              <a:t>,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мода равна   </a:t>
            </a:r>
            <a:r>
              <a:rPr lang="ru-RU" dirty="0" smtClean="0"/>
              <a:t>белому</a:t>
            </a:r>
            <a:r>
              <a:rPr lang="ru-RU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цвету.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Возьмем  рад чисел:</a:t>
            </a:r>
          </a:p>
          <a:p>
            <a:pPr>
              <a:buNone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1, 25, 156, 92, 32, 102, 84, 1, 102,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83.                        Мода равна – 1, 102.</a:t>
            </a:r>
            <a:endParaRPr lang="ru-RU" b="1" i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Рамка 13"/>
          <p:cNvSpPr/>
          <p:nvPr/>
        </p:nvSpPr>
        <p:spPr>
          <a:xfrm>
            <a:off x="5364088" y="5301208"/>
            <a:ext cx="792088" cy="504056"/>
          </a:xfrm>
          <a:prstGeom prst="fram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Медиана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 fontScale="925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Медиана в ряду с нечетн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ым количеством чисел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1, 25, 156, 92, 32, 102, 84, 1,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102 – медиана равна 32.</a:t>
            </a:r>
          </a:p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Медиана в ряду с четным количеством чисел:</a:t>
            </a:r>
          </a:p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1, 25, 156, 92, 32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      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102, 84, 1, 102,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83.</a:t>
            </a:r>
          </a:p>
          <a:p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                        2</a:t>
            </a:r>
          </a:p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едиана равна  67.</a:t>
            </a: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Рамка 8"/>
          <p:cNvSpPr/>
          <p:nvPr/>
        </p:nvSpPr>
        <p:spPr>
          <a:xfrm>
            <a:off x="3059832" y="2204864"/>
            <a:ext cx="576064" cy="576064"/>
          </a:xfrm>
          <a:prstGeom prst="fram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Рамка 9"/>
          <p:cNvSpPr/>
          <p:nvPr/>
        </p:nvSpPr>
        <p:spPr>
          <a:xfrm>
            <a:off x="3059832" y="3861048"/>
            <a:ext cx="576064" cy="648072"/>
          </a:xfrm>
          <a:prstGeom prst="fram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Рамка 10"/>
          <p:cNvSpPr/>
          <p:nvPr/>
        </p:nvSpPr>
        <p:spPr>
          <a:xfrm>
            <a:off x="4211960" y="3861048"/>
            <a:ext cx="792088" cy="648072"/>
          </a:xfrm>
          <a:prstGeom prst="fram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люс 12"/>
          <p:cNvSpPr/>
          <p:nvPr/>
        </p:nvSpPr>
        <p:spPr>
          <a:xfrm>
            <a:off x="3635896" y="3933056"/>
            <a:ext cx="648072" cy="576064"/>
          </a:xfrm>
          <a:prstGeom prst="mathPlus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2915816" y="4653136"/>
            <a:ext cx="2160240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243408"/>
            <a:ext cx="8229600" cy="144016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t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Данные успеваемости в школе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971600" y="1556792"/>
          <a:ext cx="7272808" cy="5085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mph" presetSubtype="1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3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Данные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успеваемости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 школе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buNone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 четверть:</a:t>
            </a:r>
          </a:p>
          <a:p>
            <a:pPr>
              <a:buNone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Мода – 4,1;</a:t>
            </a:r>
          </a:p>
          <a:p>
            <a:pPr>
              <a:buNone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Размах – 0,95;</a:t>
            </a:r>
          </a:p>
          <a:p>
            <a:pPr>
              <a:buNone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Среднее арифметическое – 4.</a:t>
            </a:r>
          </a:p>
          <a:p>
            <a:pPr>
              <a:buNone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 четверть:</a:t>
            </a:r>
          </a:p>
          <a:p>
            <a:pPr>
              <a:buNone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Мода –    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;</a:t>
            </a:r>
          </a:p>
          <a:p>
            <a:pPr>
              <a:buNone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Размах –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0,84;</a:t>
            </a: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>
              <a:buNone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Среднее арифметическое –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4.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Умножение 7"/>
          <p:cNvSpPr/>
          <p:nvPr/>
        </p:nvSpPr>
        <p:spPr>
          <a:xfrm>
            <a:off x="1907704" y="4149080"/>
            <a:ext cx="360040" cy="720080"/>
          </a:xfrm>
          <a:prstGeom prst="mathMultiply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Время выполнения домашней работы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</p:nvPr>
        </p:nvGraphicFramePr>
        <p:xfrm>
          <a:off x="467544" y="1484784"/>
          <a:ext cx="8229600" cy="50733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57373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5-й 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8-й 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9-й класс</a:t>
                      </a:r>
                      <a:endParaRPr lang="ru-RU" dirty="0"/>
                    </a:p>
                  </a:txBody>
                  <a:tcPr/>
                </a:tc>
              </a:tr>
              <a:tr h="573735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Мода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30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30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90</a:t>
                      </a:r>
                      <a:endParaRPr lang="ru-RU" sz="2800" dirty="0"/>
                    </a:p>
                  </a:txBody>
                  <a:tcPr/>
                </a:tc>
              </a:tr>
              <a:tr h="573735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Размах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110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110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66</a:t>
                      </a:r>
                      <a:endParaRPr lang="ru-RU" sz="2800" dirty="0"/>
                    </a:p>
                  </a:txBody>
                  <a:tcPr/>
                </a:tc>
              </a:tr>
              <a:tr h="1326073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Средние арифметическое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32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33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32</a:t>
                      </a:r>
                      <a:endParaRPr lang="ru-RU" sz="2800" dirty="0"/>
                    </a:p>
                  </a:txBody>
                  <a:tcPr/>
                </a:tc>
              </a:tr>
              <a:tr h="990282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Время выполнения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2 часа 41 минута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2 часа</a:t>
                      </a:r>
                      <a:r>
                        <a:rPr lang="ru-RU" sz="2800" baseline="0" dirty="0" smtClean="0"/>
                        <a:t> 46 минут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2 часа 57минут</a:t>
                      </a:r>
                      <a:endParaRPr lang="ru-RU" sz="2800" dirty="0"/>
                    </a:p>
                  </a:txBody>
                  <a:tcPr/>
                </a:tc>
              </a:tr>
              <a:tr h="990282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Норма выполнения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2 часа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2 часа  30 минут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3</a:t>
                      </a:r>
                      <a:r>
                        <a:rPr lang="ru-RU" sz="2800" baseline="0" dirty="0" smtClean="0"/>
                        <a:t> </a:t>
                      </a:r>
                      <a:r>
                        <a:rPr lang="ru-RU" sz="2800" dirty="0" smtClean="0"/>
                        <a:t>часа 30 минут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745</TotalTime>
  <Words>374</Words>
  <Application>Microsoft Office PowerPoint</Application>
  <PresentationFormat>Экран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Статистические характеристики</vt:lpstr>
      <vt:lpstr>Статистика </vt:lpstr>
      <vt:lpstr>Среднее арифметическое.</vt:lpstr>
      <vt:lpstr>Размах</vt:lpstr>
      <vt:lpstr>Мода</vt:lpstr>
      <vt:lpstr>Медиана</vt:lpstr>
      <vt:lpstr> Данные успеваемости в школе</vt:lpstr>
      <vt:lpstr>Данные успеваемости в школе</vt:lpstr>
      <vt:lpstr>Время выполнения домашней работы</vt:lpstr>
      <vt:lpstr> Конец!!!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Статистические характеристики</dc:title>
  <dc:creator>Anastasia Gukovskaya</dc:creator>
  <cp:lastModifiedBy>арастасия</cp:lastModifiedBy>
  <cp:revision>17</cp:revision>
  <dcterms:created xsi:type="dcterms:W3CDTF">2012-02-05T11:25:16Z</dcterms:created>
  <dcterms:modified xsi:type="dcterms:W3CDTF">2012-02-07T15:10:24Z</dcterms:modified>
</cp:coreProperties>
</file>