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467043815813644"/>
          <c:y val="2.3174609817700132E-2"/>
          <c:w val="0.70547496922784159"/>
          <c:h val="0.882119573088017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6В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8В</c:v>
                </c:pt>
                <c:pt idx="9">
                  <c:v>9А</c:v>
                </c:pt>
                <c:pt idx="10">
                  <c:v>9Б</c:v>
                </c:pt>
                <c:pt idx="11">
                  <c:v>9В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4.37</c:v>
                </c:pt>
                <c:pt idx="1">
                  <c:v>4.2300000000000004</c:v>
                </c:pt>
                <c:pt idx="2">
                  <c:v>4.08</c:v>
                </c:pt>
                <c:pt idx="3">
                  <c:v>3.7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3.5</c:v>
                </c:pt>
                <c:pt idx="7">
                  <c:v>4.3</c:v>
                </c:pt>
                <c:pt idx="8">
                  <c:v>3.8</c:v>
                </c:pt>
                <c:pt idx="9">
                  <c:v>4</c:v>
                </c:pt>
                <c:pt idx="10">
                  <c:v>3.42</c:v>
                </c:pt>
                <c:pt idx="11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6В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8В</c:v>
                </c:pt>
                <c:pt idx="9">
                  <c:v>9А</c:v>
                </c:pt>
                <c:pt idx="10">
                  <c:v>9Б</c:v>
                </c:pt>
                <c:pt idx="11">
                  <c:v>9В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4.28</c:v>
                </c:pt>
                <c:pt idx="1">
                  <c:v>4.13</c:v>
                </c:pt>
                <c:pt idx="2">
                  <c:v>4.01</c:v>
                </c:pt>
                <c:pt idx="3">
                  <c:v>3.88</c:v>
                </c:pt>
                <c:pt idx="4">
                  <c:v>4.0599999999999996</c:v>
                </c:pt>
                <c:pt idx="5">
                  <c:v>4.03</c:v>
                </c:pt>
                <c:pt idx="6">
                  <c:v>3.46</c:v>
                </c:pt>
                <c:pt idx="7">
                  <c:v>4.3</c:v>
                </c:pt>
                <c:pt idx="8">
                  <c:v>3.9</c:v>
                </c:pt>
                <c:pt idx="9">
                  <c:v>4.05</c:v>
                </c:pt>
                <c:pt idx="10">
                  <c:v>3.56</c:v>
                </c:pt>
                <c:pt idx="11">
                  <c:v>4.2</c:v>
                </c:pt>
              </c:numCache>
            </c:numRef>
          </c:val>
        </c:ser>
        <c:shape val="cylinder"/>
        <c:axId val="87584128"/>
        <c:axId val="93660288"/>
        <c:axId val="0"/>
      </c:bar3DChart>
      <c:catAx>
        <c:axId val="87584128"/>
        <c:scaling>
          <c:orientation val="minMax"/>
        </c:scaling>
        <c:axPos val="b"/>
        <c:tickLblPos val="nextTo"/>
        <c:crossAx val="93660288"/>
        <c:crosses val="autoZero"/>
        <c:auto val="1"/>
        <c:lblAlgn val="ctr"/>
        <c:lblOffset val="100"/>
      </c:catAx>
      <c:valAx>
        <c:axId val="93660288"/>
        <c:scaling>
          <c:orientation val="minMax"/>
        </c:scaling>
        <c:axPos val="l"/>
        <c:majorGridlines/>
        <c:numFmt formatCode="General" sourceLinked="1"/>
        <c:tickLblPos val="nextTo"/>
        <c:crossAx val="8758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5F34-2AC7-44DD-AFDC-0204E2E76915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6202-74C7-427F-A65D-5590C778D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1%80%D0%B5%D0%B4%D0%BD%D0%B8%D0%B5_%D0%B2%D0%B5%D0%BB%D0%B8%D1%87%D0%B8%D0%BD%D1%8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18767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Статистические характеристики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38437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b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</a:b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Конец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Статистика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20693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Статистика – это отрасль знаний, в которой излагаются общие  вопросы сбора, измерения и анализ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статестических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данных.</a:t>
            </a:r>
          </a:p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науку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термен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«статистика» ввел немецкий ученый Готфрид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Ахенваль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1746 году, предложив заменить название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курса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Государствоведение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преподававшегося в университетах Германии, на «Статистику», положив тем самым начало развития статистики как науки и учебной дисциплины .</a:t>
            </a:r>
          </a:p>
          <a:p>
            <a:pPr algn="just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татистика разрабатывает специальную методологию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иследования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обработки материалов.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Среднее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арифметическое.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Среднее арифметическое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 – сумма чисел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ряда, делённая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на количество чисел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haroni" pitchFamily="2" charset="-79"/>
              </a:rPr>
              <a:t>ряда.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Среднее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арифметическое является наиболее общим и самым распространенным  понятием средний величины. Термин  «среднее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арифметическое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предпочитают в математике  и  статистике , чтобы отличать его от  других средних величин, таких как медиана и мода.</a:t>
            </a:r>
          </a:p>
          <a:p>
            <a:pPr algn="just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			Х+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Y+Z </a:t>
            </a:r>
          </a:p>
          <a:p>
            <a:pPr algn="just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75856" y="5229200"/>
            <a:ext cx="93610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Размах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Размах — разность между наибольшим и наименьшим значениями результатов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наблюдений.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Возьмем  рад чисел: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1, 25, 156, 92, 32, 102, 84, 1, 102, 83.                    Наименьшее из чисел 1,                                         наибольшее из чисел 156.                                   Размах – 156-1 =155.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1835696" y="3645024"/>
            <a:ext cx="792088" cy="720080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5292080" y="3861048"/>
            <a:ext cx="360040" cy="432048"/>
          </a:xfrm>
          <a:prstGeom prst="fram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мка 14"/>
          <p:cNvSpPr/>
          <p:nvPr/>
        </p:nvSpPr>
        <p:spPr>
          <a:xfrm>
            <a:off x="3635896" y="5373216"/>
            <a:ext cx="792088" cy="504056"/>
          </a:xfrm>
          <a:prstGeom prst="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755576" y="5373216"/>
            <a:ext cx="360040" cy="432048"/>
          </a:xfrm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5004048" y="5445224"/>
            <a:ext cx="360040" cy="432048"/>
          </a:xfrm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9828584" y="908720"/>
            <a:ext cx="45719" cy="7200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Мода — значение во множестве наблюдений, которое встречается наиболее часто. Случайная величина может не иметь моды. Иногда в совокупности встречается более чем одна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Мода как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tooltip="Средние величины"/>
              </a:rPr>
              <a:t>средняя величина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употребляется чаще для данных, имеющих нечисловую природу. Среди перечисленных цветов автомобилей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— </a:t>
            </a:r>
            <a:r>
              <a:rPr lang="ru-RU" dirty="0" smtClean="0"/>
              <a:t>белый,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красный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черный,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синий, </a:t>
            </a:r>
            <a:r>
              <a:rPr lang="ru-RU" dirty="0" smtClean="0"/>
              <a:t>белый</a:t>
            </a:r>
            <a:r>
              <a:rPr lang="ru-RU" dirty="0" smtClean="0"/>
              <a:t>,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мода равна   </a:t>
            </a:r>
            <a:r>
              <a:rPr lang="ru-RU" dirty="0" smtClean="0"/>
              <a:t>белому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цвету.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Возьмем  рад чисел: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1, 25, 156, 92, 32, 102, 84, 1, 102,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83.                        Мода равна – 1, 102.</a:t>
            </a:r>
            <a:endParaRPr lang="ru-RU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5364088" y="5301208"/>
            <a:ext cx="792088" cy="504056"/>
          </a:xfrm>
          <a:prstGeom prst="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Медиана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Медиана в ряду с нечетн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ым количеством чисел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1, 25, 156, 92, 32, 102, 84, 1,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102 – медиана равна 32.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Медиана в ряду с четным количеством чисел: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1, 25, 156, 92, 32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      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102, 84, 1, 102,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83.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2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едиана равна  67.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3059832" y="2204864"/>
            <a:ext cx="576064" cy="576064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3059832" y="3861048"/>
            <a:ext cx="576064" cy="64807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4211960" y="3861048"/>
            <a:ext cx="792088" cy="64807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3635896" y="3933056"/>
            <a:ext cx="648072" cy="576064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915816" y="4653136"/>
            <a:ext cx="216024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4401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t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Данные успеваемости в школе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71600" y="1556792"/>
          <a:ext cx="727280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Данные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успеваемости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школе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четверть: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Мода – 4,1;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Размах – 0,95;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Среднее арифметическое – 4.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четверть: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Мода –    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Размах –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0,84;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Среднее арифметическое –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Умножение 7"/>
          <p:cNvSpPr/>
          <p:nvPr/>
        </p:nvSpPr>
        <p:spPr>
          <a:xfrm>
            <a:off x="1907704" y="4149080"/>
            <a:ext cx="360040" cy="72008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Время выполнения домашней работы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507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737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5-й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8-й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9-й класс</a:t>
                      </a:r>
                      <a:endParaRPr lang="ru-RU" dirty="0"/>
                    </a:p>
                  </a:txBody>
                  <a:tcPr/>
                </a:tc>
              </a:tr>
              <a:tr h="57373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Мода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90</a:t>
                      </a:r>
                      <a:endParaRPr lang="ru-RU" sz="2800" dirty="0"/>
                    </a:p>
                  </a:txBody>
                  <a:tcPr/>
                </a:tc>
              </a:tr>
              <a:tr h="57373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Размах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66</a:t>
                      </a:r>
                      <a:endParaRPr lang="ru-RU" sz="2800" dirty="0"/>
                    </a:p>
                  </a:txBody>
                  <a:tcPr/>
                </a:tc>
              </a:tr>
              <a:tr h="132607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Средние арифметическое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32</a:t>
                      </a:r>
                      <a:endParaRPr lang="ru-RU" sz="2800" dirty="0"/>
                    </a:p>
                  </a:txBody>
                  <a:tcPr/>
                </a:tc>
              </a:tr>
              <a:tr h="99028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Время выполнения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часа 41 минута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часа</a:t>
                      </a:r>
                      <a:r>
                        <a:rPr lang="ru-RU" sz="2800" baseline="0" dirty="0" smtClean="0"/>
                        <a:t> 46 минут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часа 57минут</a:t>
                      </a:r>
                      <a:endParaRPr lang="ru-RU" sz="2800" dirty="0"/>
                    </a:p>
                  </a:txBody>
                  <a:tcPr/>
                </a:tc>
              </a:tr>
              <a:tr h="99028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Норма выполнения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часа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часа  30 минут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часа 30 минут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374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Статистические характеристики</vt:lpstr>
      <vt:lpstr>Статистика </vt:lpstr>
      <vt:lpstr>Среднее арифметическое.</vt:lpstr>
      <vt:lpstr>Размах</vt:lpstr>
      <vt:lpstr>Мода</vt:lpstr>
      <vt:lpstr>Медиана</vt:lpstr>
      <vt:lpstr> Данные успеваемости в школе</vt:lpstr>
      <vt:lpstr>Данные успеваемости в школе</vt:lpstr>
      <vt:lpstr>Время выполнения домашней работы</vt:lpstr>
      <vt:lpstr> Конец!!!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Статистические характеристики</dc:title>
  <dc:creator>Anastasia Gukovskaya</dc:creator>
  <cp:lastModifiedBy>арастасия</cp:lastModifiedBy>
  <cp:revision>17</cp:revision>
  <dcterms:created xsi:type="dcterms:W3CDTF">2012-02-05T11:25:16Z</dcterms:created>
  <dcterms:modified xsi:type="dcterms:W3CDTF">2012-02-07T15:10:24Z</dcterms:modified>
</cp:coreProperties>
</file>