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74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7" r:id="rId10"/>
    <p:sldId id="269" r:id="rId11"/>
    <p:sldId id="270" r:id="rId12"/>
    <p:sldId id="271" r:id="rId13"/>
    <p:sldId id="273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0A496-B87A-4E17-B7EB-A44903620E92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6191F-5A33-4C9F-A188-7F77B9605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135" TargetMode="External"/><Relationship Id="rId3" Type="http://schemas.openxmlformats.org/officeDocument/2006/relationships/hyperlink" Target="http://ru.wikipedia.org/wiki/%D0%A4%D0%B0%D0%B9%D0%BB:HenryI-Cassell.jpg" TargetMode="External"/><Relationship Id="rId7" Type="http://schemas.openxmlformats.org/officeDocument/2006/relationships/hyperlink" Target="http://ru.wikipedia.org/wiki/1_%D0%B4%D0%B5%D0%BA%D0%B0%D0%B1%D1%80%D1%8F" TargetMode="External"/><Relationship Id="rId2" Type="http://schemas.openxmlformats.org/officeDocument/2006/relationships/hyperlink" Target="http://ru.wikipedia.org/wiki/%D0%9A%D0%BE%D1%80%D0%BE%D0%BB%D1%8C_%D0%90%D0%BD%D0%B3%D0%BB%D0%B8%D0%B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1100" TargetMode="External"/><Relationship Id="rId5" Type="http://schemas.openxmlformats.org/officeDocument/2006/relationships/hyperlink" Target="http://ru.wikipedia.org/wiki/3_%D0%B0%D0%B2%D0%B3%D1%83%D1%81%D1%82%D0%B0" TargetMode="Externa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______Microsoft_Office_PowerPoint3.sldx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fotki.yandex.ru/users/rasar666/view/133884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17" TargetMode="External"/><Relationship Id="rId7" Type="http://schemas.openxmlformats.org/officeDocument/2006/relationships/hyperlink" Target="http://dic.academic.ru/dic.nsf/ruwiki/24941" TargetMode="External"/><Relationship Id="rId2" Type="http://schemas.openxmlformats.org/officeDocument/2006/relationships/hyperlink" Target="http://dic.academic.ru/dic.nsf/ruwiki/485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ic.academic.ru/dic.nsf/ruwiki/146056" TargetMode="External"/><Relationship Id="rId5" Type="http://schemas.openxmlformats.org/officeDocument/2006/relationships/hyperlink" Target="http://dic.academic.ru/dic.nsf/ruwiki/1113723" TargetMode="External"/><Relationship Id="rId4" Type="http://schemas.openxmlformats.org/officeDocument/2006/relationships/hyperlink" Target="http://dic.academic.ru/dic.nsf/ruwiki/5567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radikal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88841"/>
            <a:ext cx="7772400" cy="1611610"/>
          </a:xfrm>
        </p:spPr>
        <p:txBody>
          <a:bodyPr/>
          <a:lstStyle/>
          <a:p>
            <a:r>
              <a:rPr lang="ru-RU" dirty="0" smtClean="0"/>
              <a:t>презентация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Ученика 5А  класса Карташова Александра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85720" y="285728"/>
            <a:ext cx="86439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500034" y="1643050"/>
          <a:ext cx="3929090" cy="4572032"/>
        </p:xfrm>
        <a:graphic>
          <a:graphicData uri="http://schemas.openxmlformats.org/presentationml/2006/ole">
            <p:oleObj spid="_x0000_s26626" name="Слайд" r:id="rId3" imgW="4561370" imgH="3421467" progId="PowerPoint.Slide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7158" y="214290"/>
            <a:ext cx="4185259" cy="95410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Что такое английский ярд?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857752" y="1285860"/>
            <a:ext cx="4000528" cy="50167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</a:rPr>
              <a:t>Английский ярд </a:t>
            </a:r>
            <a:r>
              <a:rPr lang="ru-RU" sz="4000" dirty="0" smtClean="0"/>
              <a:t>– английская мера длины, расстояние от кончика носа короля до среднего пальца вытянутой руки.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4184528"/>
          <a:ext cx="4572032" cy="720090"/>
        </p:xfrm>
        <a:graphic>
          <a:graphicData uri="http://schemas.openxmlformats.org/drawingml/2006/table">
            <a:tbl>
              <a:tblPr/>
              <a:tblGrid>
                <a:gridCol w="4572032"/>
              </a:tblGrid>
              <a:tr h="648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2" tooltip="Король Англии"/>
                        </a:rPr>
                        <a:t>Король Англии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FA"/>
                    </a:solidFill>
                  </a:tcPr>
                </a:tc>
              </a:tr>
            </a:tbl>
          </a:graphicData>
        </a:graphic>
      </p:graphicFrame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786182" y="714357"/>
            <a:ext cx="5143536" cy="329320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Генрих I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Боклерк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узаконил постоянный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ядр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 приготовил из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вяза эталон.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baseline="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Ядр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равен 0,9144 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649" name="Рисунок 12" descr="Генрих I Боклерк">
            <a:hlinkClick r:id="rId3" tooltip="&quot;Генрих I Боклерк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57166"/>
            <a:ext cx="2857500" cy="3571875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214414" y="5143512"/>
            <a:ext cx="7000924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 tooltip="3 августа"/>
              </a:rPr>
              <a:t>3 августа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 tooltip="1100"/>
              </a:rPr>
              <a:t>1100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г —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 tooltip="1 декабря"/>
              </a:rPr>
              <a:t>1 декабря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 tooltip="1135"/>
              </a:rPr>
              <a:t>1135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г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14290"/>
            <a:ext cx="8001056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Устойчивые   выражения.</a:t>
            </a:r>
            <a:endParaRPr lang="ru-RU" sz="3600" b="1" dirty="0"/>
          </a:p>
        </p:txBody>
      </p:sp>
      <p:pic>
        <p:nvPicPr>
          <p:cNvPr id="28674" name="Picture 2" descr="C:\Documents and Settings\Майерле Виталий\Мои документы\школа рисунки\на книг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3500462" cy="421484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2571736" y="1357298"/>
            <a:ext cx="4786346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/>
              <a:t>Слышно  за  версту.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14678" y="2143116"/>
            <a:ext cx="5072098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Косая сажень в плечах.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14678" y="3000372"/>
            <a:ext cx="564360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Мерить всех на свой аршин.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86116" y="3929066"/>
            <a:ext cx="528641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/>
              <a:t>От горшка два вершка.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28992" y="4929198"/>
            <a:ext cx="5429288" cy="6463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/>
              <a:t>Узнать, почём фунт лиха.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3642479" y="5853417"/>
            <a:ext cx="4501417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/>
              <a:t>Семь пядей во лбу.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785794"/>
            <a:ext cx="5715040" cy="56323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</a:rPr>
              <a:t>Метр</a:t>
            </a:r>
            <a:r>
              <a:rPr lang="ru-RU" sz="4000" dirty="0" smtClean="0"/>
              <a:t> </a:t>
            </a:r>
            <a:r>
              <a:rPr lang="ru-RU" sz="4000" b="1" dirty="0"/>
              <a:t>– самая главная единица </a:t>
            </a:r>
            <a:r>
              <a:rPr lang="ru-RU" sz="4000" b="1" dirty="0" smtClean="0"/>
              <a:t>измерения. Это </a:t>
            </a:r>
            <a:r>
              <a:rPr lang="ru-RU" sz="4000" b="1" dirty="0"/>
              <a:t>родоначальник большого семейства единиц, которое носит его имя</a:t>
            </a:r>
            <a:r>
              <a:rPr lang="ru-RU" sz="4000" b="1" dirty="0" smtClean="0"/>
              <a:t>.</a:t>
            </a:r>
          </a:p>
          <a:p>
            <a:pPr algn="ctr"/>
            <a:r>
              <a:rPr lang="ru-RU" sz="4000" b="1" dirty="0" smtClean="0"/>
              <a:t> </a:t>
            </a:r>
            <a:r>
              <a:rPr lang="ru-RU" sz="4000" b="1" i="1" dirty="0"/>
              <a:t>(Метрическая система мер). </a:t>
            </a:r>
            <a:endParaRPr lang="ru-RU" sz="4000" b="1" i="1" dirty="0" smtClean="0"/>
          </a:p>
          <a:p>
            <a:pPr algn="ctr"/>
            <a:r>
              <a:rPr lang="ru-RU" sz="4000" b="1" dirty="0" smtClean="0"/>
              <a:t> </a:t>
            </a:r>
            <a:endParaRPr lang="ru-RU" sz="3200" b="1" dirty="0"/>
          </a:p>
        </p:txBody>
      </p:sp>
      <p:pic>
        <p:nvPicPr>
          <p:cNvPr id="34818" name="Picture 2" descr="C:\Documents and Settings\Майерле Виталий\Мои документы\школа рисунки\2х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1222" y="4143380"/>
            <a:ext cx="1428750" cy="1190625"/>
          </a:xfrm>
          <a:prstGeom prst="rect">
            <a:avLst/>
          </a:prstGeom>
          <a:noFill/>
        </p:spPr>
      </p:pic>
      <p:pic>
        <p:nvPicPr>
          <p:cNvPr id="34819" name="Picture 3" descr="C:\Documents and Settings\Майерле Виталий\Мои документы\школа рисунки\2х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88" y="6000768"/>
            <a:ext cx="1428750" cy="1190625"/>
          </a:xfrm>
          <a:prstGeom prst="rect">
            <a:avLst/>
          </a:prstGeom>
          <a:noFill/>
        </p:spPr>
      </p:pic>
      <p:pic>
        <p:nvPicPr>
          <p:cNvPr id="34820" name="Picture 4" descr="C:\Documents and Settings\Майерле Виталий\Мои документы\школа рисунки\2х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8412" y="2357430"/>
            <a:ext cx="1428750" cy="1190625"/>
          </a:xfrm>
          <a:prstGeom prst="rect">
            <a:avLst/>
          </a:prstGeom>
          <a:noFill/>
        </p:spPr>
      </p:pic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285720" y="1071546"/>
          <a:ext cx="2676525" cy="5000660"/>
        </p:xfrm>
        <a:graphic>
          <a:graphicData uri="http://schemas.openxmlformats.org/presentationml/2006/ole">
            <p:oleObj spid="_x0000_s34822" name="Слайд" r:id="rId4" imgW="4570378" imgH="3427597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 !</a:t>
            </a:r>
            <a:endParaRPr lang="ru-RU" dirty="0"/>
          </a:p>
        </p:txBody>
      </p:sp>
      <p:pic>
        <p:nvPicPr>
          <p:cNvPr id="4" name="Содержимое 3" descr="3694fec0502f2d70fbabc42c149508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hod-razval.info/portal/index.php?q=ru/system/files/1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238500" cy="314327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3" name="TextBox 2"/>
          <p:cNvSpPr txBox="1"/>
          <p:nvPr/>
        </p:nvSpPr>
        <p:spPr>
          <a:xfrm>
            <a:off x="3857620" y="500042"/>
            <a:ext cx="4929222" cy="30469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Метрическая система мер и весов получила своё название от положенной</a:t>
            </a:r>
            <a:r>
              <a:rPr lang="ru-RU" sz="2400" b="1" dirty="0" smtClean="0"/>
              <a:t> </a:t>
            </a:r>
            <a:r>
              <a:rPr lang="ru-RU" sz="3200" b="1" dirty="0" smtClean="0"/>
              <a:t>в основу линейной единицы, называемой </a:t>
            </a:r>
            <a:r>
              <a:rPr lang="ru-RU" sz="3200" b="1" u="sng" dirty="0" smtClean="0">
                <a:solidFill>
                  <a:srgbClr val="FF0000"/>
                </a:solidFill>
              </a:rPr>
              <a:t>метром</a:t>
            </a:r>
            <a:r>
              <a:rPr lang="ru-RU" sz="2000" b="1" u="sng" dirty="0" smtClean="0">
                <a:solidFill>
                  <a:srgbClr val="FF0000"/>
                </a:solidFill>
              </a:rPr>
              <a:t>.</a:t>
            </a:r>
            <a:endParaRPr lang="ru-RU" sz="2000" b="1" u="sng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714752"/>
            <a:ext cx="8429684" cy="2862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Метрическая система мер (мм)</a:t>
            </a:r>
            <a:r>
              <a:rPr lang="ru-RU" sz="3600" dirty="0"/>
              <a:t> — система счисления по целочисленному основанию 100. Система измерений </a:t>
            </a:r>
            <a:r>
              <a:rPr lang="ru-RU" sz="3600" dirty="0" smtClean="0"/>
              <a:t>длины: </a:t>
            </a:r>
            <a:r>
              <a:rPr lang="ru-RU" sz="3600" dirty="0"/>
              <a:t>метр, дециметр, сантиметр, миллиметр.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7"/>
            <a:ext cx="8643998" cy="1200329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Впервые метрическую систему мер ввели во Франции в 1795 году.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http://img-fotki.yandex.ru/get/3804/rasar666.19/0_20afc_f14ed7d3_L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85926"/>
            <a:ext cx="8143932" cy="291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0034" y="5000636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Этот </a:t>
            </a:r>
            <a:r>
              <a:rPr lang="ru-RU" sz="4000" b="1" dirty="0" smtClean="0"/>
              <a:t> эталон  </a:t>
            </a:r>
            <a:r>
              <a:rPr lang="ru-RU" sz="4000" b="1" dirty="0"/>
              <a:t>метра притаился на стене в Париже на улице </a:t>
            </a:r>
            <a:r>
              <a:rPr lang="ru-RU" sz="4000" b="1" dirty="0" err="1"/>
              <a:t>Вожирар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pics.livejournal.com/mlle_anais/pic/000qztg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643997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20" y="5143513"/>
            <a:ext cx="8572560" cy="120032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/>
              <a:t>Рядом с ним есть табличка, указывающая, чем он уникален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429684" cy="60016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"Постановлением Национального Конвента, с целью сделать употребление метрической системы всеобщим, шестнадцать мраморных эталонов метра были установлены в наиболее посещаемых местах Парижа.</a:t>
            </a:r>
            <a:br>
              <a:rPr lang="ru-RU" sz="3200" b="1" dirty="0"/>
            </a:br>
            <a:r>
              <a:rPr lang="ru-RU" sz="3200" b="1" dirty="0"/>
              <a:t>Эти метры были установлены в феврале 1796 - декабре 1797 годов. Данный метр - один из двух последних, сохранившихся в Париже до сих пор, и единственный, находящийся на своём историческом месте".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8072494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 Что такое русская система мер?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500174"/>
            <a:ext cx="8429684" cy="44012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u="sng" dirty="0" err="1">
                <a:solidFill>
                  <a:srgbClr val="C00000"/>
                </a:solidFill>
              </a:rPr>
              <a:t>Ру́сская</a:t>
            </a:r>
            <a:r>
              <a:rPr lang="ru-RU" sz="2800" b="1" u="sng" dirty="0">
                <a:solidFill>
                  <a:srgbClr val="C00000"/>
                </a:solidFill>
              </a:rPr>
              <a:t> </a:t>
            </a:r>
            <a:r>
              <a:rPr lang="ru-RU" sz="2800" b="1" u="sng" dirty="0" err="1">
                <a:solidFill>
                  <a:srgbClr val="C00000"/>
                </a:solidFill>
              </a:rPr>
              <a:t>систе́ма</a:t>
            </a:r>
            <a:r>
              <a:rPr lang="ru-RU" sz="2800" b="1" u="sng" dirty="0">
                <a:solidFill>
                  <a:srgbClr val="C00000"/>
                </a:solidFill>
              </a:rPr>
              <a:t> мер </a:t>
            </a:r>
            <a:r>
              <a:rPr lang="ru-RU" sz="2800" b="1" dirty="0"/>
              <a:t>— система мер, традиционно применявшихся на </a:t>
            </a:r>
            <a:r>
              <a:rPr lang="ru-RU" sz="2800" b="1" u="sng" dirty="0">
                <a:hlinkClick r:id="rId2" tooltip="Русь"/>
              </a:rPr>
              <a:t>Руси</a:t>
            </a:r>
            <a:r>
              <a:rPr lang="ru-RU" sz="2800" b="1" dirty="0"/>
              <a:t> и в </a:t>
            </a:r>
            <a:r>
              <a:rPr lang="ru-RU" sz="2800" b="1" u="sng" dirty="0">
                <a:hlinkClick r:id="rId3" tooltip="Российская империя"/>
              </a:rPr>
              <a:t>Российской империи</a:t>
            </a:r>
            <a:r>
              <a:rPr lang="ru-RU" sz="2800" b="1" dirty="0"/>
              <a:t>. На смену русской системе пришла </a:t>
            </a:r>
            <a:r>
              <a:rPr lang="ru-RU" sz="2800" b="1" u="sng" dirty="0">
                <a:hlinkClick r:id="rId4" tooltip="Метрическая система мер"/>
              </a:rPr>
              <a:t>метрическая система мер</a:t>
            </a:r>
            <a:r>
              <a:rPr lang="ru-RU" sz="2800" b="1" dirty="0"/>
              <a:t>, которая была допущена к применению в России (в необязательном порядке) по закону от 4 июня 1899 года. Применение метрической системы мер в </a:t>
            </a:r>
            <a:r>
              <a:rPr lang="ru-RU" sz="2800" b="1" u="sng" dirty="0">
                <a:hlinkClick r:id="rId5" tooltip="РСФСР"/>
              </a:rPr>
              <a:t>РСФСР</a:t>
            </a:r>
            <a:r>
              <a:rPr lang="ru-RU" sz="2800" b="1" dirty="0"/>
              <a:t> стало обязательным по декрету </a:t>
            </a:r>
            <a:r>
              <a:rPr lang="ru-RU" sz="2800" b="1" u="sng" dirty="0">
                <a:hlinkClick r:id="rId6" tooltip="Совет Народных Комиссаров РСФСР"/>
              </a:rPr>
              <a:t>СНК РСФСР</a:t>
            </a:r>
            <a:r>
              <a:rPr lang="ru-RU" sz="2800" b="1" dirty="0"/>
              <a:t> от 14 сентября 1918 года, а в СССР — постановлением </a:t>
            </a:r>
            <a:r>
              <a:rPr lang="ru-RU" sz="2800" b="1" u="sng" dirty="0">
                <a:hlinkClick r:id="rId7" tooltip="Совет Народных Комиссаров СССР"/>
              </a:rPr>
              <a:t>СНК СССР</a:t>
            </a:r>
            <a:r>
              <a:rPr lang="ru-RU" sz="2800" b="1" dirty="0"/>
              <a:t> от 21 июля 1925 года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714348" y="500042"/>
          <a:ext cx="7715304" cy="5786478"/>
        </p:xfrm>
        <a:graphic>
          <a:graphicData uri="http://schemas.openxmlformats.org/presentationml/2006/ole">
            <p:oleObj spid="_x0000_s21506" name="Слайд" r:id="rId3" imgW="4570378" imgH="3427597" progId="PowerPoint.Slide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429684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Старинные меры длины.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1643050"/>
            <a:ext cx="8072494" cy="44012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4000" b="1" dirty="0" smtClean="0"/>
              <a:t>Пядь – 18-19 см</a:t>
            </a:r>
          </a:p>
          <a:p>
            <a:pPr marL="342900" indent="-342900" algn="ctr">
              <a:buAutoNum type="arabicPeriod"/>
            </a:pPr>
            <a:r>
              <a:rPr lang="ru-RU" sz="4000" b="1" dirty="0" smtClean="0"/>
              <a:t>Локоть – 46-47 см</a:t>
            </a:r>
          </a:p>
          <a:p>
            <a:pPr marL="342900" indent="-342900" algn="ctr">
              <a:buAutoNum type="arabicPeriod"/>
            </a:pPr>
            <a:r>
              <a:rPr lang="ru-RU" sz="4000" b="1" dirty="0" smtClean="0"/>
              <a:t>Вершок – 4,45 см</a:t>
            </a:r>
          </a:p>
          <a:p>
            <a:pPr marL="342900" indent="-342900" algn="ctr">
              <a:buAutoNum type="arabicPeriod"/>
            </a:pPr>
            <a:r>
              <a:rPr lang="ru-RU" sz="4000" b="1" dirty="0" smtClean="0"/>
              <a:t>Косая сажень – 2,48 м</a:t>
            </a:r>
          </a:p>
          <a:p>
            <a:pPr marL="342900" indent="-342900" algn="ctr">
              <a:buAutoNum type="arabicPeriod"/>
            </a:pPr>
            <a:r>
              <a:rPr lang="ru-RU" sz="4000" b="1" dirty="0" smtClean="0"/>
              <a:t>Маховая сажень – 151,4 см</a:t>
            </a:r>
          </a:p>
          <a:p>
            <a:pPr marL="342900" indent="-342900" algn="ctr">
              <a:buAutoNum type="arabicPeriod"/>
            </a:pPr>
            <a:r>
              <a:rPr lang="ru-RU" sz="4000" b="1" dirty="0" smtClean="0"/>
              <a:t>Верста – 1540м</a:t>
            </a:r>
          </a:p>
          <a:p>
            <a:pPr marL="342900" indent="-342900" algn="ctr">
              <a:buAutoNum type="arabicPeriod"/>
            </a:pPr>
            <a:r>
              <a:rPr lang="ru-RU" sz="4000" b="1" dirty="0" smtClean="0"/>
              <a:t>Аршин – 71,12 см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357166"/>
            <a:ext cx="7500990" cy="5847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 Как называется наука об измерениях?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1142984"/>
            <a:ext cx="3643338" cy="35394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C00000"/>
                </a:solidFill>
              </a:rPr>
              <a:t>Метрология – </a:t>
            </a:r>
            <a:r>
              <a:rPr lang="ru-RU" sz="3200" b="1" dirty="0" smtClean="0">
                <a:solidFill>
                  <a:srgbClr val="7030A0"/>
                </a:solidFill>
              </a:rPr>
              <a:t>наука об измерениях, методах достижения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их единства и точности.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Изображение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142984"/>
            <a:ext cx="364333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5214950"/>
            <a:ext cx="7786742" cy="95410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Основоположником метрологии является Д.И.Менделеев.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286</Words>
  <Application>Microsoft Office PowerPoint</Application>
  <PresentationFormat>Экран (4:3)</PresentationFormat>
  <Paragraphs>40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Слайд</vt:lpstr>
      <vt:lpstr>презентация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Спасибо за внимание !</vt:lpstr>
    </vt:vector>
  </TitlesOfParts>
  <Company>Приват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Метрическая система мер.</dc:title>
  <dc:creator>Виталий Майерле</dc:creator>
  <cp:lastModifiedBy>карташов</cp:lastModifiedBy>
  <cp:revision>38</cp:revision>
  <dcterms:created xsi:type="dcterms:W3CDTF">2012-01-07T13:59:16Z</dcterms:created>
  <dcterms:modified xsi:type="dcterms:W3CDTF">2016-03-13T17:21:39Z</dcterms:modified>
</cp:coreProperties>
</file>