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12"/>
  </p:notesMasterIdLst>
  <p:sldIdLst>
    <p:sldId id="256" r:id="rId2"/>
    <p:sldId id="279" r:id="rId3"/>
    <p:sldId id="258" r:id="rId4"/>
    <p:sldId id="267" r:id="rId5"/>
    <p:sldId id="282" r:id="rId6"/>
    <p:sldId id="265" r:id="rId7"/>
    <p:sldId id="269" r:id="rId8"/>
    <p:sldId id="273" r:id="rId9"/>
    <p:sldId id="278" r:id="rId10"/>
    <p:sldId id="27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3B778-E79B-4212-9DD6-97A191699FE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28DAE2-3E1F-4D2A-8443-5915F3B87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741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3FCAEE9-750B-4D44-A7F3-F6C76C8F8EED}" type="slidenum">
              <a:rPr lang="ru-RU" altLang="ru-RU" smtClean="0"/>
              <a:pPr eaLnBrk="1" hangingPunct="1">
                <a:spcBef>
                  <a:spcPct val="0"/>
                </a:spcBef>
              </a:pPr>
              <a:t>10</a:t>
            </a:fld>
            <a:endParaRPr lang="ru-RU" alt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78EA5A0-D6BE-4DE6-BFC6-ACB10A15CBA0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67F2B86-C2CD-4B58-8B4F-039E87B4722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1%D0%B0%D0%BA%D1%81%D0%BE%D0%BD%D0%B8%D1%8F_(%D0%BA%D1%83%D1%80%D1%84%D1%8E%D1%80%D1%88%D0%B5%D1%81%D1%82%D0%B2%D0%BE)" TargetMode="External"/><Relationship Id="rId13" Type="http://schemas.openxmlformats.org/officeDocument/2006/relationships/hyperlink" Target="https://ru.wikipedia.org/wiki/1716_%D0%B3%D0%BE%D0%B4" TargetMode="External"/><Relationship Id="rId3" Type="http://schemas.openxmlformats.org/officeDocument/2006/relationships/hyperlink" Target="https://ru.wikipedia.org/wiki/1_%D0%B8%D1%8E%D0%BB%D1%8F" TargetMode="External"/><Relationship Id="rId7" Type="http://schemas.openxmlformats.org/officeDocument/2006/relationships/hyperlink" Target="https://ru.wikipedia.org/wiki/%D0%9B%D0%B5%D0%B9%D0%BF%D1%86%D0%B8%D0%B3" TargetMode="External"/><Relationship Id="rId12" Type="http://schemas.openxmlformats.org/officeDocument/2006/relationships/hyperlink" Target="https://ru.wikipedia.org/wiki/14_%D0%BD%D0%BE%D1%8F%D0%B1%D1%80%D1%8F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ru.wikipedia.org/wiki/%D0%9B%D0%B5%D0%B9%D0%B1%D0%BD%D0%B8%D1%86,_%D0%93%D0%BE%D1%82%D1%84%D1%80%D0%B8%D0%B4_%D0%92%D0%B8%D0%BB%D1%8C%D0%B3%D0%B5%D0%BB%D1%8C%D0%BC#cite_note-.3Cspan_class.3D.22wikidata_cite_citetype_Q35127_citetype_Q8513.22_data-entity-id.3D.22Q20666306.22.3E.5Bhttp:.2F.2Fdata.bnf.fr.2Fark:.2F12148.2Fcb11912259r_Biblioth.C3.A8que_nationale_de_France.5D:_open_data_platform.3Cspan_class.3D.22wef_low_priority_links.22.3E_.E2.80.94_2011..3C.2Fspan.3E.3C.2Fspan.3E.3Cdiv_style.3D.22display:none.22.3E.3Ca_href.3D.22https:.2F.2Fwikidata.org.2Fwiki.2FTrack:Q20666306.22.3E.3C.2Fa.3E.3C.2Fdiv.3E-2" TargetMode="External"/><Relationship Id="rId11" Type="http://schemas.openxmlformats.org/officeDocument/2006/relationships/hyperlink" Target="https://ru.wikipedia.org/wiki/%D0%9B%D0%B5%D0%B9%D0%B1%D0%BD%D0%B8%D1%86,_%D0%93%D0%BE%D1%82%D1%84%D1%80%D0%B8%D0%B4_%D0%92%D0%B8%D0%BB%D1%8C%D0%B3%D0%B5%D0%BB%D1%8C%D0%BC#cite_note-.3Cspan_class.3D.22wikidata_cite_citetype_Q3331189.22_data-entity-id.3D.22Q17378135.22.3E.D0.9B.D0.B5.D0.B9.D0.B1.D0.BD.D0.B8.D1.86_.D0.93.D0.BE.D1.82.D1.84.D1.80.D0.B8.D0.B4_.D0.92.D0.B8.D0.BB.D1.8C.D0.B3.D0.B5.D0.BB.D1.8C.D0.BC.3Cspan_class.3D.22wef_low_priority_links.22.3E_.E2.80.94_3-.D0.B5_.D0.B8.D0.B7.D0.B4._.E2.80.94_.3Cspan_title.3D.22.D0.9C.D0.BE.D1.81.D0.BA.D0.B2.D0.B0.22_style.3D.22border-bottom:_1px_dotted.3B_cursor:_help.3B_white-space:_nowrap.22.3E.D0.9C..3C.2Fspan.3E:_.5B.5B:.D0.91.D0.BE.D0.BB.D1.8C.D1.88.D0.B0.D1.8F_.D0.A0.D0.BE.D1.81.D1.81.D0.B8.D0.B9.D1.81.D0.BA.D0.B0.D1.8F_.D1.8D.D0.BD.D1.86.D0.B8.D0.BA.D0.BB.D0.BE.D0.BF.D0.B5.D0.B4.D0.B8.D1.8F_.28.D0.B8.D0.B7.D0.B4.D0.B0.D1.82.D0.B5.D0.BB.D1.8C.D1.81.D1.82.D0.B2.D0.BE.29.7C.D0.A1.D0.BE.D0.B2.D0.B5.D1.82.D1.81.D0.BA.D0.B0.D1.8F_.D1.8D.D0.BD.D1.86.D0.B8.D0.BA.D0.BB.D0.BE.D0.BF.D0.B5.D0.B4.D0.B8.D1.8F.5D.5D.2C_1969..3C.2Fspan.3E.3C.2Fspan.3E.3Cdiv_style.3D.22display:none.22.3E.3Ca_href.3D.22https:.2F.2Fwikidata.org.2Fwiki.2FTrack:Q17378135.22.3E.3C.2Fa.3E.3C.2Fdiv.3E-3" TargetMode="External"/><Relationship Id="rId5" Type="http://schemas.openxmlformats.org/officeDocument/2006/relationships/hyperlink" Target="https://ru.wikipedia.org/wiki/%D0%9B%D0%B5%D0%B9%D0%B1%D0%BD%D0%B8%D1%86,_%D0%93%D0%BE%D1%82%D1%84%D1%80%D0%B8%D0%B4_%D0%92%D0%B8%D0%BB%D1%8C%D0%B3%D0%B5%D0%BB%D1%8C%D0%BC#cite_note-.3Cspan_class.3D.22wikidata_cite_citetype_Q36524.22_data-entity-id.3D.22Q36578.22.3E.5Bhttp:.2F.2Fd-nb.info.2Fgnd.2F118571249.2F_Record_.23118571249.5D_.2F.2F_Gemeinsame_Normdatei.3Cspan_class.3D.22wef_low_priority_links.22.3E_.E2.80.94_2012.E2.80.942016..3C.2Fspan.3E.3C.2Fspan.3E.3Cdiv_style.3D.22display:none.22.3E.3Ca_href.3D.22https:.2F.2Fwikidata.org.2Fwiki.2FTrack:Q27302.22.3E.3C.2Fa.3E.3Ca_href.3D.22https:.2F.2Fwikidata.org.2Fwiki.2FTrack:Q304037.22.3E.3C.2Fa.3E.3Ca_href.3D.22https:.2F.2Fwikidata.org.2Fwiki.2FTrack:Q256507.22.3E.3C.2Fa.3E.3Ca_href.3D.22https:.2F.2Fwikidata.org.2Fwiki.2FTrack:Q170109.22.3E.3C.2Fa.3E.3Ca_href.3D.22https:.2F.2Fwikidata.org.2Fwiki.2FTrack:Q36578.22.3E.3C.2Fa.3E.3C.2Fdiv.3E-1" TargetMode="External"/><Relationship Id="rId10" Type="http://schemas.openxmlformats.org/officeDocument/2006/relationships/hyperlink" Target="https://ru.wikipedia.org/wiki/%D0%A1%D0%B2%D1%8F%D1%89%D0%B5%D0%BD%D0%BD%D0%B0%D1%8F_%D0%A0%D0%B8%D0%BC%D1%81%D0%BA%D0%B0%D1%8F_%D0%B8%D0%BC%D0%BF%D0%B5%D1%80%D0%B8%D1%8F" TargetMode="External"/><Relationship Id="rId4" Type="http://schemas.openxmlformats.org/officeDocument/2006/relationships/hyperlink" Target="https://ru.wikipedia.org/wiki/1646_%D0%B3%D0%BE%D0%B4" TargetMode="External"/><Relationship Id="rId9" Type="http://schemas.openxmlformats.org/officeDocument/2006/relationships/hyperlink" Target="https://ru.wikipedia.org/wiki/%D0%93%D0%B5%D1%80%D0%BC%D0%B0%D0%BD%D0%B8%D1%8F" TargetMode="External"/><Relationship Id="rId1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7563" y="2852936"/>
            <a:ext cx="4032448" cy="4005064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 ученик 5 «А» класса</a:t>
            </a:r>
          </a:p>
          <a:p>
            <a:pPr marL="6858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Головин Глеб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-243408"/>
            <a:ext cx="9252520" cy="3960440"/>
          </a:xfrm>
        </p:spPr>
        <p:txBody>
          <a:bodyPr>
            <a:normAutofit/>
          </a:bodyPr>
          <a:lstStyle/>
          <a:p>
            <a:pPr algn="ctr"/>
            <a:r>
              <a:rPr lang="ru-RU" sz="4800" b="0" smtClean="0"/>
              <a:t>Презентация </a:t>
            </a:r>
            <a:r>
              <a:rPr lang="ru-RU" sz="4800" b="0" smtClean="0"/>
              <a:t>на тему</a:t>
            </a:r>
            <a:r>
              <a:rPr lang="ru-RU" sz="4800" b="0" dirty="0" smtClean="0"/>
              <a:t>:</a:t>
            </a:r>
            <a:r>
              <a:rPr lang="ru-RU" sz="5400" b="0" dirty="0" smtClean="0"/>
              <a:t/>
            </a:r>
            <a:br>
              <a:rPr lang="ru-RU" sz="5400" b="0" dirty="0" smtClean="0"/>
            </a:br>
            <a:r>
              <a:rPr lang="ru-RU" sz="4800" i="1" dirty="0" smtClean="0">
                <a:solidFill>
                  <a:srgbClr val="00B0F0"/>
                </a:solidFill>
              </a:rPr>
              <a:t>«История происхождения математических знаков»</a:t>
            </a:r>
            <a:endParaRPr lang="ru-RU" sz="4800" i="1" dirty="0">
              <a:solidFill>
                <a:srgbClr val="00B0F0"/>
              </a:solidFill>
            </a:endParaRPr>
          </a:p>
        </p:txBody>
      </p:sp>
      <p:pic>
        <p:nvPicPr>
          <p:cNvPr id="3074" name="Picture 2" descr="C:\Users\пк\Desktop\6cr8zpE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49080"/>
            <a:ext cx="4398011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к\Desktop\aHR0cDovL3NpbGljaGV2YW5hLm5hcm9kLnJ1LzEzLmdpZg==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36913"/>
            <a:ext cx="417646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03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8"/>
          <p:cNvSpPr>
            <a:spLocks noChangeArrowheads="1"/>
          </p:cNvSpPr>
          <p:nvPr/>
        </p:nvSpPr>
        <p:spPr bwMode="auto">
          <a:xfrm>
            <a:off x="-180528" y="260649"/>
            <a:ext cx="9577064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500" dirty="0" smtClean="0">
                <a:solidFill>
                  <a:schemeClr val="tx2"/>
                </a:solidFill>
                <a:latin typeface="Times New Roman" pitchFamily="18" charset="0"/>
              </a:rPr>
              <a:t> Спасибо за внимание</a:t>
            </a:r>
            <a:r>
              <a:rPr lang="ru-RU" altLang="ru-RU" sz="7500" dirty="0">
                <a:solidFill>
                  <a:schemeClr val="tx2"/>
                </a:solidFill>
                <a:latin typeface="Times New Roman" pitchFamily="18" charset="0"/>
              </a:rPr>
              <a:t>!</a:t>
            </a:r>
          </a:p>
        </p:txBody>
      </p:sp>
      <p:pic>
        <p:nvPicPr>
          <p:cNvPr id="12290" name="Picture 2" descr="C:\Users\пк\Desktop\maths-symbol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84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Гипотезы происхождения математических знаков 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556792"/>
            <a:ext cx="8892480" cy="5184576"/>
          </a:xfrm>
        </p:spPr>
        <p:txBody>
          <a:bodyPr>
            <a:normAutofit/>
          </a:bodyPr>
          <a:lstStyle/>
          <a:p>
            <a:r>
              <a:rPr lang="ru-RU" b="1" dirty="0"/>
              <a:t>Существует мнение, что знаки «+» и «-» возникли в торговой практике. Виноторговец чёрточками отмечал, сколько мер вина он продал из бочки. Приливая в бочку новые запасы, он перечёркивал столько расходных чёрточек, сколько мер он восстановил. Так, якобы, произошли знаки сложения и вычитания в 15 веке.</a:t>
            </a:r>
          </a:p>
          <a:p>
            <a:r>
              <a:rPr lang="ru-RU" b="1" dirty="0" smtClean="0"/>
              <a:t>Для </a:t>
            </a:r>
            <a:r>
              <a:rPr lang="ru-RU" b="1" dirty="0"/>
              <a:t>обозначения вычитания в 3 веке до нашей эры в Греции использовали перевёрнутую греческую букву пси </a:t>
            </a:r>
            <a:r>
              <a:rPr lang="ru-RU" b="1" dirty="0">
                <a:solidFill>
                  <a:srgbClr val="FF0000"/>
                </a:solidFill>
              </a:rPr>
              <a:t>Ψ</a:t>
            </a:r>
            <a:r>
              <a:rPr lang="ru-RU" b="1" dirty="0"/>
              <a:t>. Итальянские математики пользовались для этого буквой </a:t>
            </a:r>
            <a:r>
              <a:rPr lang="ru-RU" b="1" dirty="0">
                <a:solidFill>
                  <a:srgbClr val="FF0000"/>
                </a:solidFill>
              </a:rPr>
              <a:t>m</a:t>
            </a:r>
            <a:r>
              <a:rPr lang="ru-RU" b="1" dirty="0"/>
              <a:t>, начальной буквой в слове «минус». </a:t>
            </a:r>
          </a:p>
          <a:p>
            <a:endParaRPr lang="ru-RU" dirty="0"/>
          </a:p>
        </p:txBody>
      </p:sp>
      <p:pic>
        <p:nvPicPr>
          <p:cNvPr id="6" name="Picture 3" descr="C:\Users\пк\Desktop\izo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979232"/>
            <a:ext cx="2798295" cy="168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397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980728"/>
            <a:ext cx="4572000" cy="5877272"/>
          </a:xfrm>
        </p:spPr>
        <p:txBody>
          <a:bodyPr>
            <a:noAutofit/>
          </a:bodyPr>
          <a:lstStyle/>
          <a:p>
            <a:pPr marL="571500" lvl="8" indent="-457200"/>
            <a:r>
              <a:rPr lang="ru-RU" sz="2800" dirty="0"/>
              <a:t>Знаки </a:t>
            </a:r>
            <a:r>
              <a:rPr lang="ru-RU" sz="2800" dirty="0" smtClean="0"/>
              <a:t>плюс </a:t>
            </a:r>
            <a:r>
              <a:rPr lang="ru-RU" sz="2800" dirty="0"/>
              <a:t>и </a:t>
            </a:r>
            <a:r>
              <a:rPr lang="ru-RU" sz="2800" dirty="0" smtClean="0"/>
              <a:t>минус придумали </a:t>
            </a:r>
            <a:r>
              <a:rPr lang="ru-RU" sz="2800" dirty="0"/>
              <a:t>в немецкой математической школе «</a:t>
            </a:r>
            <a:r>
              <a:rPr lang="ru-RU" sz="2800" dirty="0" err="1"/>
              <a:t>коссистов</a:t>
            </a:r>
            <a:r>
              <a:rPr lang="ru-RU" sz="2800" dirty="0"/>
              <a:t>» (то есть алгебраистов</a:t>
            </a:r>
            <a:r>
              <a:rPr lang="ru-RU" sz="2800" dirty="0" smtClean="0"/>
              <a:t>). </a:t>
            </a:r>
          </a:p>
          <a:p>
            <a:pPr marL="571500" lvl="8" indent="-457200"/>
            <a:r>
              <a:rPr lang="ru-RU" sz="2800" dirty="0" smtClean="0"/>
              <a:t>До этого </a:t>
            </a:r>
            <a:r>
              <a:rPr lang="ru-RU" sz="2800" dirty="0"/>
              <a:t>сложение обозначалось буквой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p </a:t>
            </a:r>
            <a:r>
              <a:rPr lang="ru-RU" sz="2800" dirty="0"/>
              <a:t>(</a:t>
            </a:r>
            <a:r>
              <a:rPr lang="ru-RU" sz="2800" dirty="0" err="1"/>
              <a:t>plus</a:t>
            </a:r>
            <a:r>
              <a:rPr lang="ru-RU" sz="2800" dirty="0"/>
              <a:t>) или </a:t>
            </a:r>
            <a:r>
              <a:rPr lang="ru-RU" sz="2800" dirty="0" smtClean="0"/>
              <a:t>латинским словом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et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(союз «и») .</a:t>
            </a:r>
            <a:endParaRPr lang="ru-RU" sz="2800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pPr algn="ctr"/>
            <a:r>
              <a:rPr lang="ru-RU" sz="5400" i="1" dirty="0">
                <a:solidFill>
                  <a:srgbClr val="FF0000"/>
                </a:solidFill>
              </a:rPr>
              <a:t>Знаки плюс и минус</a:t>
            </a:r>
          </a:p>
        </p:txBody>
      </p:sp>
      <p:pic>
        <p:nvPicPr>
          <p:cNvPr id="1027" name="Picture 3" descr="C:\Users\пк\Desktop\695995_20150618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331" y="1196752"/>
            <a:ext cx="3783256" cy="495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81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i="1" dirty="0">
                <a:solidFill>
                  <a:srgbClr val="FFC000"/>
                </a:solidFill>
              </a:rPr>
              <a:t>Иоганн </a:t>
            </a:r>
            <a:r>
              <a:rPr lang="ru-RU" sz="4400" i="1" dirty="0" err="1">
                <a:solidFill>
                  <a:srgbClr val="FFC000"/>
                </a:solidFill>
              </a:rPr>
              <a:t>Видман</a:t>
            </a:r>
            <a:r>
              <a:rPr lang="ru-RU" sz="4400" i="1" dirty="0">
                <a:solidFill>
                  <a:srgbClr val="FFC000"/>
                </a:solidFill>
              </a:rPr>
              <a:t> — немецкий математик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12777"/>
            <a:ext cx="4498975" cy="3501196"/>
          </a:xfrm>
          <a:noFill/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И.Видмана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символ плюса заменяет не только сложение, но и союз «и» . Происхождение этих символов неясно, но, скорее всего, они ранее использовались в торговом деле как признаки прибыли и убытка. Оба символа практически мгновенно получили общее распространение в Европе — за исключением Италии, которая ещё около века использовала старые 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обозначения.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sz="quarter" idx="2"/>
          </p:nvPr>
        </p:nvSpPr>
        <p:spPr>
          <a:xfrm>
            <a:off x="0" y="1412776"/>
            <a:ext cx="4644008" cy="3501196"/>
          </a:xfr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411480" indent="-342900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1460 г., г. 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Хеб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Чехия</a:t>
            </a:r>
          </a:p>
          <a:p>
            <a:pPr marL="411480" indent="-342900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Умер: 1505 г. ,г. Лейпциг, Германия</a:t>
            </a:r>
          </a:p>
          <a:p>
            <a:pPr marL="411480" indent="-342900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Образование: Лейпцигский     университет</a:t>
            </a:r>
          </a:p>
          <a:p>
            <a:pPr marL="411480" indent="-342900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 известность тем, что первым употребил и опубликовал современные знаки плюса и минуса. Они используются в «Арифметике» Иоганна 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Видмана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Johannes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Widmann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изданной в 1489 году . О его жизни известно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немного.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пк\Desktop\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0" t="1673" r="35833" b="50000"/>
          <a:stretch/>
        </p:blipFill>
        <p:spPr bwMode="auto">
          <a:xfrm>
            <a:off x="1691680" y="5081193"/>
            <a:ext cx="6120680" cy="175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43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419646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           Знаки </a:t>
            </a:r>
            <a:r>
              <a:rPr lang="ru-RU" sz="4000" dirty="0">
                <a:solidFill>
                  <a:srgbClr val="FF0000"/>
                </a:solidFill>
              </a:rPr>
              <a:t>плюс и минус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3933056"/>
            <a:ext cx="4032448" cy="2808312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Лео́нтий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Фили́ппович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Магни́цкий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рождении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Теляшин) Род.  9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июня 1669,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г.Осташков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Умер - 19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октября 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1739, г .Москва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русский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математик, педагог 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математики в Школе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математических и  навигацких  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 в Москве (с 1701 по 1739), автор первого в России учебного справочника по математике.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995937" y="692696"/>
            <a:ext cx="2950236" cy="6048672"/>
          </a:xfrm>
        </p:spPr>
        <p:txBody>
          <a:bodyPr>
            <a:no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16 веке для обозначения действия вычитания стали применять знак «-», и чтобы отличать минус от тире, в 17 веке минус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 обозначать              знаком  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÷ 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знак встречается у русского математика Леонтия Магницкого в начале 18 века в его книге «Арифметика».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этой книге занимался сам Петр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♦ В книге  Л. Магницкого примеры на вычитание выглядели так: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÷ 2 15 ÷ 12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названия «делимое», «делитель», «частное» впервые ввёл Леонтий Магницкий в начале 18 века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пк\Desktop\портрет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309634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пк\Desktop\page3-250px-Magnitsky_djvu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8" t="5680" r="8598" b="8350"/>
          <a:stretch/>
        </p:blipFill>
        <p:spPr bwMode="auto">
          <a:xfrm>
            <a:off x="6946172" y="1484784"/>
            <a:ext cx="1978926" cy="343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85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128792" cy="1368152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     </a:t>
            </a:r>
            <a:r>
              <a:rPr lang="ru-RU" sz="4800" dirty="0" smtClean="0">
                <a:solidFill>
                  <a:srgbClr val="FF0000"/>
                </a:solidFill>
              </a:rPr>
              <a:t>Знак умножения</a:t>
            </a:r>
            <a:endParaRPr lang="ru-RU" sz="4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4509120"/>
            <a:ext cx="4317876" cy="2160240"/>
          </a:xfrm>
        </p:spPr>
        <p:txBody>
          <a:bodyPr>
            <a:normAutofit fontScale="32500" lnSpcReduction="20000"/>
          </a:bodyPr>
          <a:lstStyle/>
          <a:p>
            <a:r>
              <a:rPr lang="ru-RU" sz="7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Уильям </a:t>
            </a:r>
            <a:r>
              <a:rPr lang="ru-RU" sz="76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Отред</a:t>
            </a:r>
            <a:endParaRPr lang="en-US" sz="76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рождения:3 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1575г. </a:t>
            </a:r>
            <a:endParaRPr lang="ru-RU" sz="6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рождения : 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Итон, графство </a:t>
            </a:r>
            <a:r>
              <a:rPr lang="ru-RU" sz="6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Беркишир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Великобритания.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смерти:30 июня 1660г</a:t>
            </a:r>
          </a:p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смерти: 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sz="6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Олбери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Великобритания. 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4008" y="3573016"/>
            <a:ext cx="4392487" cy="3168351"/>
          </a:xfrm>
          <a:solidFill>
            <a:schemeClr val="bg1">
              <a:lumMod val="65000"/>
            </a:schemeClr>
          </a:solidFill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 умножения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ввёл в 1631 году  в виде косого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крестика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так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известен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изобретатель логарифмической линейки в 1622 году и один из создателей современной математической символики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Труды Уильяма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Отреда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оказали значительное влияние на развитие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алгебры.</a:t>
            </a:r>
            <a:r>
              <a:rPr lang="ru-RU" sz="2000" dirty="0"/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Позднее Лейбниц заменил крестик на точку (конец XVII века) , чтобы не путать его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буквой.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 descr="C:\Users\пк\Desktop\800px-Wenceslas_Hollar_-_William_Oughtred.jpg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79"/>
          <a:stretch/>
        </p:blipFill>
        <p:spPr bwMode="auto">
          <a:xfrm>
            <a:off x="467544" y="1069133"/>
            <a:ext cx="3888432" cy="3304748"/>
          </a:xfrm>
          <a:prstGeom prst="rect">
            <a:avLst/>
          </a:prstGeom>
          <a:noFill/>
          <a:ln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пк\Desktop\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67" r="8833" b="50000"/>
          <a:stretch/>
        </p:blipFill>
        <p:spPr bwMode="auto">
          <a:xfrm>
            <a:off x="4716016" y="1412776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" descr="C:\Users\пк\Desktop\imgpreview5NNEY6B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96" y="260648"/>
            <a:ext cx="1905000" cy="322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56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3050"/>
            <a:ext cx="8579296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i="1" dirty="0" smtClean="0">
                <a:solidFill>
                  <a:srgbClr val="FF0000"/>
                </a:solidFill>
              </a:rPr>
              <a:t>                    Знак </a:t>
            </a:r>
            <a:r>
              <a:rPr lang="ru-RU" sz="4800" i="1" dirty="0">
                <a:solidFill>
                  <a:srgbClr val="FF0000"/>
                </a:solidFill>
              </a:rPr>
              <a:t>деления</a:t>
            </a:r>
            <a:endParaRPr lang="ru-RU" sz="4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3068960"/>
            <a:ext cx="4176464" cy="3672408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r>
              <a:rPr lang="ru-RU" sz="1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Го́тфрид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Ви́льгельм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Ле́йбниц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немецкий философ, логик, математик, механик, физик, юрист, историк, дипломат, изобретатель и языковед. Основатель и первый президент Берлинской Академии наук, иностранный член Французской Академии 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рождения:1июля1646г.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рождения : Лейпциг, Германия.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смерти : 14 ноября 1716г.         Место смерти :г. Ганновер,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Брауншвейг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Люнебург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Германия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34681" y="1268760"/>
            <a:ext cx="4401815" cy="5472608"/>
          </a:xfrm>
          <a:noFill/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109728" indent="0">
              <a:buNone/>
            </a:pPr>
            <a:r>
              <a:rPr lang="ru-RU" sz="13700" dirty="0" smtClean="0"/>
              <a:t>: </a:t>
            </a:r>
            <a:r>
              <a:rPr lang="ru-RU" sz="5100" dirty="0" smtClean="0"/>
              <a:t>или </a:t>
            </a:r>
            <a:endParaRPr lang="ru-RU" sz="5100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3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Г.В. Лейбниц </a:t>
            </a:r>
            <a:r>
              <a:rPr lang="ru-RU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заменил крестик на точку (конец XVII века) , чтобы не путать его с буквой.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33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3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Ранее часто использовали букву D. </a:t>
            </a:r>
            <a:endParaRPr lang="ru-RU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пк\Desktop\Gottfried_Wilhelm_von_Leibniz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3312368" cy="272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807661"/>
              </p:ext>
            </p:extLst>
          </p:nvPr>
        </p:nvGraphicFramePr>
        <p:xfrm>
          <a:off x="10476656" y="-40673680"/>
          <a:ext cx="648072" cy="35387280"/>
        </p:xfrm>
        <a:graphic>
          <a:graphicData uri="http://schemas.openxmlformats.org/drawingml/2006/table">
            <a:tbl>
              <a:tblPr/>
              <a:tblGrid>
                <a:gridCol w="210774"/>
                <a:gridCol w="437298"/>
              </a:tblGrid>
              <a:tr h="158841"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Дата рождения: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21 июня (</a:t>
                      </a:r>
                      <a:r>
                        <a:rPr lang="ru-RU">
                          <a:effectLst/>
                          <a:hlinkClick r:id="rId3" tooltip="1 июля"/>
                        </a:rPr>
                        <a:t>1 июля</a:t>
                      </a:r>
                      <a:r>
                        <a:rPr lang="ru-RU">
                          <a:effectLst/>
                        </a:rPr>
                        <a:t>) </a:t>
                      </a:r>
                      <a:r>
                        <a:rPr lang="ru-RU">
                          <a:effectLst/>
                          <a:hlinkClick r:id="rId4" tooltip="1646 год"/>
                        </a:rPr>
                        <a:t>1646</a:t>
                      </a:r>
                      <a:r>
                        <a:rPr lang="ru-RU" baseline="30000">
                          <a:effectLst/>
                          <a:hlinkClick r:id="rId5"/>
                        </a:rPr>
                        <a:t>[1]</a:t>
                      </a:r>
                      <a:r>
                        <a:rPr lang="ru-RU" baseline="30000">
                          <a:effectLst/>
                          <a:hlinkClick r:id="rId6"/>
                        </a:rPr>
                        <a:t>[2]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  <a:tr h="397102"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Место рождения: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  <a:hlinkClick r:id="rId7" tooltip="Лейпциг"/>
                        </a:rPr>
                        <a:t>Лейпциг</a:t>
                      </a:r>
                      <a:r>
                        <a:rPr lang="ru-RU">
                          <a:effectLst/>
                        </a:rPr>
                        <a:t>, </a:t>
                      </a:r>
                      <a:r>
                        <a:rPr lang="ru-RU">
                          <a:effectLst/>
                          <a:hlinkClick r:id="rId8" tooltip="Саксония (курфюршество)"/>
                        </a:rPr>
                        <a:t>Курфюшество Саксония</a:t>
                      </a:r>
                      <a:r>
                        <a:rPr lang="ru-RU">
                          <a:effectLst/>
                        </a:rPr>
                        <a:t>, </a:t>
                      </a:r>
                      <a:r>
                        <a:rPr lang="ru-RU">
                          <a:effectLst/>
                          <a:hlinkClick r:id="rId9" tooltip="Германия"/>
                        </a:rPr>
                        <a:t>Германия</a:t>
                      </a:r>
                      <a:r>
                        <a:rPr lang="ru-RU">
                          <a:effectLst/>
                        </a:rPr>
                        <a:t>, </a:t>
                      </a:r>
                      <a:r>
                        <a:rPr lang="ru-RU">
                          <a:effectLst/>
                          <a:hlinkClick r:id="rId10" tooltip="Священная Римская империя"/>
                        </a:rPr>
                        <a:t>Священная Римская империя</a:t>
                      </a:r>
                      <a:r>
                        <a:rPr lang="ru-RU" baseline="30000">
                          <a:effectLst/>
                          <a:hlinkClick r:id="rId11"/>
                        </a:rPr>
                        <a:t>[3]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  <a:tr h="277971"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Дата смерти: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  <a:hlinkClick r:id="rId12" tooltip="14 ноября"/>
                        </a:rPr>
                        <a:t>14 ноября</a:t>
                      </a:r>
                      <a:r>
                        <a:rPr lang="ru-RU">
                          <a:effectLst/>
                        </a:rPr>
                        <a:t> </a:t>
                      </a:r>
                      <a:r>
                        <a:rPr lang="ru-RU">
                          <a:effectLst/>
                          <a:hlinkClick r:id="rId13" tooltip="1716 год"/>
                        </a:rPr>
                        <a:t>1716</a:t>
                      </a:r>
                      <a:r>
                        <a:rPr lang="ru-RU">
                          <a:effectLst/>
                        </a:rPr>
                        <a:t>(1716-11-14)</a:t>
                      </a:r>
                      <a:r>
                        <a:rPr lang="ru-RU" baseline="30000">
                          <a:effectLst/>
                          <a:hlinkClick r:id="rId5"/>
                        </a:rPr>
                        <a:t>[1]</a:t>
                      </a:r>
                      <a:r>
                        <a:rPr lang="ru-RU" baseline="30000">
                          <a:effectLst/>
                          <a:hlinkClick r:id="rId6"/>
                        </a:rPr>
                        <a:t>[2]</a:t>
                      </a:r>
                      <a:r>
                        <a:rPr lang="ru-RU">
                          <a:effectLst/>
                        </a:rPr>
                        <a:t> (70 лет)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  <a:tr h="158841"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Страна: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 </a:t>
                      </a:r>
                      <a:r>
                        <a:rPr lang="ru-RU">
                          <a:effectLst/>
                          <a:hlinkClick r:id="rId10" tooltip="Священная Римская империя"/>
                        </a:rPr>
                        <a:t>Священная Римская империя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  <a:tr h="397102"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Научная сфера: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pic>
        <p:nvPicPr>
          <p:cNvPr id="9218" name="Picture 2" descr="C:\Users\пк\Desktop\2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00" t="51179" r="36666" b="1794"/>
          <a:stretch/>
        </p:blipFill>
        <p:spPr bwMode="auto">
          <a:xfrm>
            <a:off x="7020272" y="1412776"/>
            <a:ext cx="1800200" cy="2620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06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1556792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>
                <a:solidFill>
                  <a:srgbClr val="FF0000"/>
                </a:solidFill>
              </a:rPr>
              <a:t>В Англии и США распространение получил символ </a:t>
            </a:r>
            <a:r>
              <a:rPr lang="ru-RU" sz="4000" i="1" dirty="0">
                <a:solidFill>
                  <a:srgbClr val="FF0000"/>
                </a:solidFill>
              </a:rPr>
              <a:t>÷ </a:t>
            </a:r>
            <a:r>
              <a:rPr lang="ru-RU" sz="2400" i="1" dirty="0">
                <a:solidFill>
                  <a:srgbClr val="FF0000"/>
                </a:solidFill>
              </a:rPr>
              <a:t>(</a:t>
            </a:r>
            <a:r>
              <a:rPr lang="ru-RU" sz="2400" i="1" dirty="0" err="1">
                <a:solidFill>
                  <a:srgbClr val="FF0000"/>
                </a:solidFill>
              </a:rPr>
              <a:t>обелюс</a:t>
            </a:r>
            <a:r>
              <a:rPr lang="ru-RU" sz="2400" i="1" dirty="0">
                <a:solidFill>
                  <a:srgbClr val="FF0000"/>
                </a:solidFill>
              </a:rPr>
              <a:t>) , который предложили </a:t>
            </a:r>
            <a:r>
              <a:rPr lang="ru-RU" sz="2400" i="1" dirty="0" err="1">
                <a:solidFill>
                  <a:srgbClr val="FF0000"/>
                </a:solidFill>
              </a:rPr>
              <a:t>Йоханн</a:t>
            </a:r>
            <a:r>
              <a:rPr lang="ru-RU" sz="2400" i="1" dirty="0">
                <a:solidFill>
                  <a:srgbClr val="FF0000"/>
                </a:solidFill>
              </a:rPr>
              <a:t> Ран и Джон </a:t>
            </a:r>
            <a:r>
              <a:rPr lang="ru-RU" sz="2400" i="1" dirty="0" err="1">
                <a:solidFill>
                  <a:srgbClr val="FF0000"/>
                </a:solidFill>
              </a:rPr>
              <a:t>Пелл</a:t>
            </a:r>
            <a:r>
              <a:rPr lang="ru-RU" sz="2400" i="1" dirty="0">
                <a:solidFill>
                  <a:srgbClr val="FF0000"/>
                </a:solidFill>
              </a:rPr>
              <a:t> в середине XVII века.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4609495"/>
            <a:ext cx="4498974" cy="2276872"/>
          </a:xfrm>
        </p:spPr>
        <p:txBody>
          <a:bodyPr>
            <a:normAutofit fontScale="92500"/>
          </a:bodyPr>
          <a:lstStyle/>
          <a:p>
            <a:r>
              <a:rPr lang="ru-RU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9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÷  </a:t>
            </a:r>
            <a:r>
              <a:rPr lang="ru-RU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</a:t>
            </a:r>
            <a:r>
              <a:rPr lang="ru-RU" sz="9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∗</a:t>
            </a:r>
            <a:endParaRPr lang="ru-RU" sz="9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498975" cy="3280850"/>
          </a:xfrm>
        </p:spPr>
        <p:txBody>
          <a:bodyPr>
            <a:normAutofit/>
          </a:bodyPr>
          <a:lstStyle/>
          <a:p>
            <a:r>
              <a:rPr lang="ru-RU" sz="2000" b="1" dirty="0" err="1" smtClean="0"/>
              <a:t>Иога́нн</a:t>
            </a:r>
            <a:r>
              <a:rPr lang="ru-RU" sz="2000" b="1" dirty="0" smtClean="0"/>
              <a:t> Ран</a:t>
            </a:r>
            <a:r>
              <a:rPr lang="ru-RU" sz="2000" dirty="0" smtClean="0"/>
              <a:t> </a:t>
            </a:r>
          </a:p>
          <a:p>
            <a:r>
              <a:rPr lang="ru-RU" sz="2000" dirty="0" smtClean="0"/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одился 10марта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1622,в городе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Цюрихе.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 27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1676 года,  прожив всего 49 лет.  Был швейцарским математиком,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ввёл знак ÷ 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обелюс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для деления. Вместе со знаком умножения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он появился в его книге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Teutsche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Algebra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»-(Поучительная алгебра)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1659 года.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пк\Desktop\300px-John_Pell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600400" cy="2955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3"/>
          <p:cNvSpPr>
            <a:spLocks noGrp="1"/>
          </p:cNvSpPr>
          <p:nvPr>
            <p:ph type="body" idx="1"/>
          </p:nvPr>
        </p:nvSpPr>
        <p:spPr>
          <a:xfrm>
            <a:off x="251520" y="4581128"/>
            <a:ext cx="4256212" cy="2276872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3400" b="1" dirty="0" smtClean="0">
                <a:solidFill>
                  <a:srgbClr val="FF0000"/>
                </a:solidFill>
              </a:rPr>
              <a:t>Джон ПЕЛЛ</a:t>
            </a:r>
            <a:endParaRPr lang="ru-RU" sz="3400" b="1" dirty="0">
              <a:solidFill>
                <a:srgbClr val="FF0000"/>
              </a:solidFill>
            </a:endParaRPr>
          </a:p>
          <a:p>
            <a:r>
              <a:rPr lang="ru-RU" sz="2300" dirty="0" smtClean="0">
                <a:solidFill>
                  <a:schemeClr val="tx1"/>
                </a:solidFill>
              </a:rPr>
              <a:t>Английский </a:t>
            </a:r>
            <a:r>
              <a:rPr lang="ru-RU" sz="2300" dirty="0">
                <a:solidFill>
                  <a:schemeClr val="tx1"/>
                </a:solidFill>
              </a:rPr>
              <a:t>математик, Член </a:t>
            </a:r>
            <a:r>
              <a:rPr lang="ru-RU" sz="2300" dirty="0" smtClean="0">
                <a:solidFill>
                  <a:schemeClr val="tx1"/>
                </a:solidFill>
              </a:rPr>
              <a:t>Лондонского </a:t>
            </a:r>
            <a:r>
              <a:rPr lang="ru-RU" sz="2300" dirty="0">
                <a:solidFill>
                  <a:schemeClr val="tx1"/>
                </a:solidFill>
              </a:rPr>
              <a:t>королевского общества (1663</a:t>
            </a:r>
            <a:r>
              <a:rPr lang="ru-RU" sz="2300" dirty="0" smtClean="0">
                <a:solidFill>
                  <a:schemeClr val="tx1"/>
                </a:solidFill>
              </a:rPr>
              <a:t>).Учился в Кембриджском и Оксфордском университетах, был профессором математики в Амстердаме (1643-1646) и Бреде (до 1652). </a:t>
            </a:r>
            <a:r>
              <a:rPr lang="ru-RU" sz="2300" dirty="0">
                <a:solidFill>
                  <a:schemeClr val="tx1"/>
                </a:solidFill>
              </a:rPr>
              <a:t>Полагают, что он ввел знак арифметический знак деления. Исторически первый знак деления представлял собою горизонтальную линию, сверху и снизу которой стояли точки. </a:t>
            </a:r>
          </a:p>
          <a:p>
            <a:endParaRPr lang="ru-RU" sz="2000" dirty="0"/>
          </a:p>
        </p:txBody>
      </p:sp>
      <p:pic>
        <p:nvPicPr>
          <p:cNvPr id="15362" name="Picture 2" descr="C:\Users\пк\Desktop\мате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013174"/>
            <a:ext cx="1673901" cy="1397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92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i="1" dirty="0" smtClean="0">
                <a:solidFill>
                  <a:srgbClr val="FF0000"/>
                </a:solidFill>
              </a:rPr>
              <a:t>                  Знак </a:t>
            </a:r>
            <a:r>
              <a:rPr lang="ru-RU" sz="4400" i="1" dirty="0">
                <a:solidFill>
                  <a:srgbClr val="FF0000"/>
                </a:solidFill>
              </a:rPr>
              <a:t>деления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3933056"/>
            <a:ext cx="4245868" cy="2664296"/>
          </a:xfrm>
        </p:spPr>
        <p:txBody>
          <a:bodyPr>
            <a:normAutofit fontScale="55000" lnSpcReduction="20000"/>
          </a:bodyPr>
          <a:lstStyle/>
          <a:p>
            <a:endParaRPr lang="ru-RU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38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Леона́рдо</a:t>
            </a:r>
            <a:r>
              <a:rPr lang="ru-RU" sz="38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8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Пиза́нский</a:t>
            </a:r>
            <a:r>
              <a:rPr lang="ru-RU" sz="38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первый крупный математик средневековой Европы. Наиболее известен под прозвищем </a:t>
            </a:r>
            <a:r>
              <a:rPr lang="ru-RU" sz="3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Фибона́ччи</a:t>
            </a:r>
            <a:r>
              <a:rPr lang="ru-RU" sz="3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8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Отец </a:t>
            </a:r>
            <a:r>
              <a:rPr lang="ru-RU" sz="3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Фибоначчи по торговым делам часто бывал в Алжире, и Леонардо изучал там математику у арабских учителей. 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/>
              <a:t>Начиная с Фибоначчи, используется также черта дроби, употреблявшаяся ещё в арабских </a:t>
            </a:r>
            <a:r>
              <a:rPr lang="ru-RU" dirty="0" smtClean="0"/>
              <a:t>сочинениях</a:t>
            </a:r>
            <a:r>
              <a:rPr lang="ru-RU" dirty="0"/>
              <a:t>.</a:t>
            </a:r>
          </a:p>
        </p:txBody>
      </p:sp>
      <p:pic>
        <p:nvPicPr>
          <p:cNvPr id="10242" name="Picture 2" descr="C:\Users\пк\Desktop\Fibonacci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3175000" cy="381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пк\Desktop\img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291" y="3724606"/>
            <a:ext cx="4562872" cy="3140968"/>
          </a:xfrm>
          <a:prstGeom prst="rect">
            <a:avLst/>
          </a:prstGeom>
          <a:solidFill>
            <a:srgbClr val="00B0F0"/>
          </a:solidFill>
        </p:spPr>
      </p:pic>
    </p:spTree>
    <p:extLst>
      <p:ext uri="{BB962C8B-B14F-4D97-AF65-F5344CB8AC3E}">
        <p14:creationId xmlns:p14="http://schemas.microsoft.com/office/powerpoint/2010/main" val="345208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375</TotalTime>
  <Words>716</Words>
  <Application>Microsoft Office PowerPoint</Application>
  <PresentationFormat>Экран (4:3)</PresentationFormat>
  <Paragraphs>66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Презентация на тему: «История происхождения математических знаков»</vt:lpstr>
      <vt:lpstr>Гипотезы происхождения математических знаков </vt:lpstr>
      <vt:lpstr>Знаки плюс и минус</vt:lpstr>
      <vt:lpstr>Иоганн Видман — немецкий математик</vt:lpstr>
      <vt:lpstr>            Знаки плюс и минус</vt:lpstr>
      <vt:lpstr>      Знак умножения</vt:lpstr>
      <vt:lpstr>                    Знак деления</vt:lpstr>
      <vt:lpstr>В Англии и США распространение получил символ ÷ (обелюс) , который предложили Йоханн Ран и Джон Пелл в середине XVII века.</vt:lpstr>
      <vt:lpstr>                  Знак деления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  «История   происхождения математических   знаков»</dc:title>
  <dc:creator>Благова</dc:creator>
  <cp:lastModifiedBy>Благова</cp:lastModifiedBy>
  <cp:revision>37</cp:revision>
  <dcterms:created xsi:type="dcterms:W3CDTF">2016-03-14T16:13:29Z</dcterms:created>
  <dcterms:modified xsi:type="dcterms:W3CDTF">2016-03-16T16:38:21Z</dcterms:modified>
</cp:coreProperties>
</file>