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1" r:id="rId3"/>
    <p:sldId id="258" r:id="rId4"/>
    <p:sldId id="259" r:id="rId5"/>
    <p:sldId id="269" r:id="rId6"/>
    <p:sldId id="263" r:id="rId7"/>
    <p:sldId id="264" r:id="rId8"/>
    <p:sldId id="265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75" d="100"/>
          <a:sy n="75" d="100"/>
        </p:scale>
        <p:origin x="103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44E9F-C208-4C71-9782-6E672382C10D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0B831-3579-4D36-B544-B6FA3E62E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47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Обыкновенные дроби</a:t>
            </a:r>
            <a:r>
              <a:rPr lang="ru-RU" baseline="0" dirty="0" smtClean="0"/>
              <a:t> вместо простых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0B831-3579-4D36-B544-B6FA3E62EAA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284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941682-DF8C-4B29-B0E7-9EB910AEC901}" type="datetimeFigureOut">
              <a:rPr lang="ru-RU" smtClean="0"/>
              <a:t>02.05.2017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59926FA-F873-4890-827F-9CB4E23462F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oples.ru/age/72.html" TargetMode="External"/><Relationship Id="rId2" Type="http://schemas.openxmlformats.org/officeDocument/2006/relationships/hyperlink" Target="http://days.peoples.ru/year/1620.shtml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hyperlink" Target="http://www.peoples.ru/country/be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://days.peoples.ru/year/1571.shtml" TargetMode="External"/><Relationship Id="rId7" Type="http://schemas.openxmlformats.org/officeDocument/2006/relationships/hyperlink" Target="http://days.peoples.ru/year/1630.shtml" TargetMode="External"/><Relationship Id="rId2" Type="http://schemas.openxmlformats.org/officeDocument/2006/relationships/hyperlink" Target="http://days.peoples.ru/1227.html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days.peoples.ru/1115.html" TargetMode="External"/><Relationship Id="rId5" Type="http://schemas.openxmlformats.org/officeDocument/2006/relationships/hyperlink" Target="http://www.peoples.ru/country/de-born.html" TargetMode="External"/><Relationship Id="rId4" Type="http://schemas.openxmlformats.org/officeDocument/2006/relationships/hyperlink" Target="http://www.peoples.ru/age/58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7560840" cy="292494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Презентация на тему: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effectLst/>
                <a:latin typeface="Segoe Script" panose="020B0504020000000003" pitchFamily="34" charset="0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effectLst/>
                <a:latin typeface="Segoe Script" panose="020B0504020000000003" pitchFamily="34" charset="0"/>
              </a:rPr>
              <a:t>Происхождение десятичных дробей»</a:t>
            </a:r>
            <a:endParaRPr lang="ru-RU" i="1" dirty="0">
              <a:solidFill>
                <a:srgbClr val="FF0000"/>
              </a:solidFill>
              <a:effectLst/>
              <a:latin typeface="Segoe Script" panose="020B05040200000000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5733256"/>
            <a:ext cx="3672408" cy="1008112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/>
              <a:t>Подготовил ученик 6 «А» класса </a:t>
            </a:r>
          </a:p>
          <a:p>
            <a:pPr algn="r"/>
            <a:r>
              <a:rPr lang="ru-RU" dirty="0" smtClean="0"/>
              <a:t>Головин Глеб</a:t>
            </a:r>
            <a:endParaRPr lang="ru-RU" dirty="0"/>
          </a:p>
        </p:txBody>
      </p:sp>
      <p:pic>
        <p:nvPicPr>
          <p:cNvPr id="1028" name="Picture 4" descr="C:\Users\пк\Desktop\103433648_3eb8648772086d1ec8d63c3d72d8eb2a_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242552"/>
            <a:ext cx="5760640" cy="162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пк\Desktop\aHR0cDovL3NpbGljaGV2YW5hLm5hcm9kLnJ1LzEzLmdpZg==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18084"/>
            <a:ext cx="417646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i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90" y="2996952"/>
            <a:ext cx="22860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41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Segoe Script" panose="020B0504020000000003" pitchFamily="34" charset="0"/>
              </a:rPr>
              <a:t>Из справки </a:t>
            </a:r>
            <a:endParaRPr lang="ru-RU" sz="6600" i="1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dirty="0"/>
              <a:t>Дроби возникли в связи с делением предметов на несколько частей. Поскольку делить приходится на разное количество частей, то и дроби рассматриваются с самыми различными знаменателями.</a:t>
            </a:r>
          </a:p>
          <a:p>
            <a:r>
              <a:rPr lang="ru-RU" dirty="0" smtClean="0"/>
              <a:t>Десятичные </a:t>
            </a:r>
            <a:r>
              <a:rPr lang="ru-RU" dirty="0"/>
              <a:t>дроби используются чаще, чем обыкновенные. Это связано с тем, что правила действий с ними похожи на действия с натуральными числами.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97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дроби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9" y="260648"/>
            <a:ext cx="897994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пк\Desktop\695995_20150618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52" y="908720"/>
            <a:ext cx="170422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к\Desktop\матем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39819"/>
            <a:ext cx="173873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 descr="C:\Users\пк\Desktop\imgpreview5NNEY6B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933056"/>
            <a:ext cx="1522706" cy="228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48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194421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Segoe Script" panose="020B0504020000000003" pitchFamily="34" charset="0"/>
              </a:rPr>
              <a:t> </a:t>
            </a:r>
            <a:r>
              <a:rPr lang="ru-RU" sz="6700" dirty="0">
                <a:solidFill>
                  <a:srgbClr val="FF0000"/>
                </a:solidFill>
                <a:latin typeface="Segoe Script" panose="020B0504020000000003" pitchFamily="34" charset="0"/>
              </a:rPr>
              <a:t>Ч</a:t>
            </a:r>
            <a:r>
              <a:rPr lang="ru-RU" sz="6700" dirty="0" smtClean="0">
                <a:solidFill>
                  <a:srgbClr val="FF0000"/>
                </a:solidFill>
                <a:latin typeface="Segoe Script" panose="020B0504020000000003" pitchFamily="34" charset="0"/>
              </a:rPr>
              <a:t>то же такое десятичная дробь?</a:t>
            </a:r>
            <a:r>
              <a:rPr lang="ru-RU" sz="6700" dirty="0"/>
              <a:t> 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060848"/>
            <a:ext cx="8291264" cy="4608512"/>
          </a:xfrm>
        </p:spPr>
        <p:txBody>
          <a:bodyPr>
            <a:normAutofit/>
          </a:bodyPr>
          <a:lstStyle/>
          <a:p>
            <a:r>
              <a:rPr lang="ru-RU" dirty="0"/>
              <a:t>Десятичная </a:t>
            </a:r>
            <a:r>
              <a:rPr lang="ru-RU" dirty="0" smtClean="0"/>
              <a:t>дробь-  </a:t>
            </a:r>
            <a:r>
              <a:rPr lang="ru-RU" dirty="0"/>
              <a:t>дробь, знаменатель которой есть целая степень числа 10. Десятичная дробь </a:t>
            </a:r>
            <a:r>
              <a:rPr lang="ru-RU" dirty="0" smtClean="0"/>
              <a:t>пишется </a:t>
            </a:r>
            <a:r>
              <a:rPr lang="ru-RU" dirty="0"/>
              <a:t>без знаменателя, отделяя в числителе справа запятой столько цифр, сколько нулей содержится в знаменателе. </a:t>
            </a:r>
            <a:r>
              <a:rPr lang="ru-RU" dirty="0" smtClean="0"/>
              <a:t>Например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9" name="Picture 3" descr="C:\Users\пк\Desktop\b97c716de0b298eec8521b1dad81b2f0_i-12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343609"/>
            <a:ext cx="6552728" cy="1580386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90352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03232" cy="143510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Segoe Script" panose="020B0504020000000003" pitchFamily="34" charset="0"/>
              </a:rPr>
              <a:t>Каши, аль-Каши </a:t>
            </a:r>
            <a:r>
              <a:rPr lang="ru-RU" sz="4400" dirty="0" err="1">
                <a:solidFill>
                  <a:srgbClr val="FF0000"/>
                </a:solidFill>
                <a:latin typeface="Segoe Script" panose="020B0504020000000003" pitchFamily="34" charset="0"/>
              </a:rPr>
              <a:t>Джемшид</a:t>
            </a:r>
            <a:r>
              <a:rPr lang="ru-RU" sz="4400" dirty="0">
                <a:solidFill>
                  <a:srgbClr val="FF0000"/>
                </a:solidFill>
                <a:latin typeface="Segoe Script" panose="020B0504020000000003" pitchFamily="34" charset="0"/>
              </a:rPr>
              <a:t> ибн </a:t>
            </a:r>
            <a:r>
              <a:rPr lang="ru-RU" sz="4400" dirty="0" err="1">
                <a:solidFill>
                  <a:srgbClr val="FF0000"/>
                </a:solidFill>
                <a:latin typeface="Segoe Script" panose="020B0504020000000003" pitchFamily="34" charset="0"/>
              </a:rPr>
              <a:t>Масуд</a:t>
            </a:r>
            <a:endParaRPr lang="ru-RU" sz="4400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11960" y="1556792"/>
            <a:ext cx="4932040" cy="269708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</a:t>
            </a:r>
            <a:r>
              <a:rPr lang="ru-RU" sz="2400" dirty="0" smtClean="0"/>
              <a:t>Год  </a:t>
            </a:r>
            <a:r>
              <a:rPr lang="ru-RU" sz="2400" dirty="0"/>
              <a:t>рождения неизвестен </a:t>
            </a:r>
            <a:r>
              <a:rPr lang="ru-RU" sz="2400" dirty="0" smtClean="0"/>
              <a:t>- умер </a:t>
            </a:r>
            <a:r>
              <a:rPr lang="ru-RU" sz="2400" dirty="0"/>
              <a:t>около 1436— </a:t>
            </a:r>
            <a:r>
              <a:rPr lang="ru-RU" sz="2400" dirty="0" smtClean="0"/>
              <a:t>1437, математик,   </a:t>
            </a:r>
            <a:r>
              <a:rPr lang="ru-RU" sz="2400" dirty="0"/>
              <a:t>астроном, работавший около </a:t>
            </a:r>
            <a:r>
              <a:rPr lang="ru-RU" sz="2400" dirty="0" smtClean="0"/>
              <a:t>1420-30 г.  </a:t>
            </a:r>
            <a:r>
              <a:rPr lang="ru-RU" sz="2400" dirty="0"/>
              <a:t>в Самаркандской обсерватории Улугбека. Ввёл в употребление десятичные дроби и описал правила действий над </a:t>
            </a:r>
            <a:r>
              <a:rPr lang="ru-RU" sz="2400" dirty="0" smtClean="0"/>
              <a:t>ними.</a:t>
            </a:r>
            <a:endParaRPr lang="ru-RU" sz="2400" dirty="0"/>
          </a:p>
          <a:p>
            <a:endParaRPr lang="ru-RU" sz="2000" dirty="0"/>
          </a:p>
        </p:txBody>
      </p:sp>
      <p:pic>
        <p:nvPicPr>
          <p:cNvPr id="5" name="Picture 2" descr="C:\Users\пк\Desktop\img15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3434" r="65758" b="50000"/>
          <a:stretch/>
        </p:blipFill>
        <p:spPr bwMode="auto">
          <a:xfrm>
            <a:off x="467544" y="1412776"/>
            <a:ext cx="338437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к\Desktop\img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467544" y="4155335"/>
            <a:ext cx="8280920" cy="251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04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2276872"/>
            <a:ext cx="4680520" cy="4392488"/>
          </a:xfrm>
        </p:spPr>
        <p:txBody>
          <a:bodyPr>
            <a:normAutofit fontScale="85000" lnSpcReduction="10000"/>
          </a:bodyPr>
          <a:lstStyle/>
          <a:p>
            <a:r>
              <a:rPr lang="ru-RU" sz="2800" dirty="0"/>
              <a:t>Около </a:t>
            </a:r>
            <a:r>
              <a:rPr lang="ru-RU" sz="2800" dirty="0">
                <a:solidFill>
                  <a:srgbClr val="FFFF00"/>
                </a:solidFill>
              </a:rPr>
              <a:t>пяти столетий </a:t>
            </a:r>
            <a:r>
              <a:rPr lang="ru-RU" sz="2800" dirty="0"/>
              <a:t>назад голландский математик Симон </a:t>
            </a:r>
            <a:r>
              <a:rPr lang="ru-RU" sz="2800" dirty="0" err="1"/>
              <a:t>Стевин</a:t>
            </a:r>
            <a:r>
              <a:rPr lang="ru-RU" sz="2800" dirty="0"/>
              <a:t> ограничил число рассматриваемых дробей только дробями со знаменателями 10, 100, 1000,…. Несколько позднее такие дроби стали называть </a:t>
            </a:r>
            <a:r>
              <a:rPr lang="ru-RU" sz="2800" dirty="0" smtClean="0"/>
              <a:t>десятичными</a:t>
            </a:r>
            <a:r>
              <a:rPr lang="ru-RU" sz="2800" dirty="0"/>
              <a:t>. Его работа "Десятина" (</a:t>
            </a:r>
            <a:r>
              <a:rPr lang="ru-RU" sz="2800" dirty="0" err="1"/>
              <a:t>Dе</a:t>
            </a:r>
            <a:r>
              <a:rPr lang="ru-RU" sz="2800" dirty="0"/>
              <a:t> </a:t>
            </a:r>
            <a:r>
              <a:rPr lang="ru-RU" sz="2800" dirty="0" err="1"/>
              <a:t>Тhiеndе</a:t>
            </a:r>
            <a:r>
              <a:rPr lang="ru-RU" sz="2800" dirty="0"/>
              <a:t>, 1585) посвящена десятичной системе мер и десятичным дробям, которые он ввел в употребление (в Европе)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504" y="273050"/>
            <a:ext cx="3888432" cy="32279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>
                <a:solidFill>
                  <a:srgbClr val="FF0000"/>
                </a:solidFill>
                <a:effectLst/>
                <a:latin typeface="Segoe Script" panose="020B0504020000000003" pitchFamily="34" charset="0"/>
              </a:rPr>
              <a:t>Симон </a:t>
            </a:r>
            <a:r>
              <a:rPr lang="ru-RU" sz="3100" b="1" i="1" dirty="0" err="1" smtClean="0">
                <a:solidFill>
                  <a:srgbClr val="FF0000"/>
                </a:solidFill>
                <a:effectLst/>
                <a:latin typeface="Segoe Script" panose="020B0504020000000003" pitchFamily="34" charset="0"/>
              </a:rPr>
              <a:t>Стевин</a:t>
            </a:r>
            <a:r>
              <a:rPr lang="ru-RU" sz="4000" i="1" dirty="0" smtClean="0">
                <a:solidFill>
                  <a:srgbClr val="FF0000"/>
                </a:solidFill>
                <a:effectLst/>
                <a:latin typeface="+mn-lt"/>
              </a:rPr>
              <a:t/>
            </a:r>
            <a:br>
              <a:rPr lang="ru-RU" sz="4000" i="1" dirty="0" smtClean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sz="2700" i="1" dirty="0" smtClean="0">
                <a:solidFill>
                  <a:schemeClr val="bg1"/>
                </a:solidFill>
                <a:latin typeface="+mn-lt"/>
              </a:rPr>
              <a:t>Год </a:t>
            </a:r>
            <a:r>
              <a:rPr lang="ru-RU" sz="2700" i="1" dirty="0">
                <a:solidFill>
                  <a:schemeClr val="bg1"/>
                </a:solidFill>
                <a:latin typeface="+mn-lt"/>
              </a:rPr>
              <a:t>рождения: </a:t>
            </a:r>
            <a:r>
              <a:rPr lang="ru-RU" sz="2700" i="1" dirty="0" smtClean="0">
                <a:solidFill>
                  <a:schemeClr val="bg1"/>
                </a:solidFill>
                <a:latin typeface="+mn-lt"/>
                <a:hlinkClick r:id="rId2" tooltip="родились в 1548 году"/>
              </a:rPr>
              <a:t>1548</a:t>
            </a:r>
            <a:r>
              <a:rPr lang="ru-RU" sz="2700" i="1" dirty="0" smtClean="0">
                <a:solidFill>
                  <a:schemeClr val="bg1"/>
                </a:solidFill>
                <a:latin typeface="+mn-lt"/>
              </a:rPr>
              <a:t/>
            </a:r>
            <a:br>
              <a:rPr lang="ru-RU" sz="2700" i="1" dirty="0" smtClean="0">
                <a:solidFill>
                  <a:schemeClr val="bg1"/>
                </a:solidFill>
                <a:latin typeface="+mn-lt"/>
              </a:rPr>
            </a:br>
            <a:r>
              <a:rPr lang="ru-RU" sz="2700" i="1" dirty="0" smtClean="0">
                <a:solidFill>
                  <a:schemeClr val="bg1"/>
                </a:solidFill>
                <a:latin typeface="+mn-lt"/>
              </a:rPr>
              <a:t>Возраст</a:t>
            </a:r>
            <a:r>
              <a:rPr lang="ru-RU" sz="2700" i="1" dirty="0">
                <a:solidFill>
                  <a:schemeClr val="bg1"/>
                </a:solidFill>
                <a:latin typeface="+mn-lt"/>
              </a:rPr>
              <a:t>: </a:t>
            </a:r>
            <a:r>
              <a:rPr lang="ru-RU" sz="2700" i="1" dirty="0">
                <a:solidFill>
                  <a:schemeClr val="bg1"/>
                </a:solidFill>
                <a:latin typeface="+mn-lt"/>
                <a:hlinkClick r:id="rId3" tooltip="возраст 72 года"/>
              </a:rPr>
              <a:t>72 года</a:t>
            </a:r>
            <a:r>
              <a:rPr lang="ru-RU" sz="2700" i="1" dirty="0">
                <a:solidFill>
                  <a:schemeClr val="bg1"/>
                </a:solidFill>
                <a:latin typeface="+mn-lt"/>
              </a:rPr>
              <a:t/>
            </a:r>
            <a:br>
              <a:rPr lang="ru-RU" sz="2700" i="1" dirty="0">
                <a:solidFill>
                  <a:schemeClr val="bg1"/>
                </a:solidFill>
                <a:latin typeface="+mn-lt"/>
              </a:rPr>
            </a:br>
            <a:r>
              <a:rPr lang="ru-RU" sz="2700" i="1" dirty="0">
                <a:solidFill>
                  <a:schemeClr val="bg1"/>
                </a:solidFill>
                <a:latin typeface="+mn-lt"/>
              </a:rPr>
              <a:t>Год смерти: </a:t>
            </a:r>
            <a:r>
              <a:rPr lang="ru-RU" sz="2700" i="1" dirty="0">
                <a:solidFill>
                  <a:schemeClr val="bg1"/>
                </a:solidFill>
                <a:latin typeface="+mn-lt"/>
                <a:hlinkClick r:id="rId2" tooltip="умер в 1620"/>
              </a:rPr>
              <a:t>1620</a:t>
            </a:r>
            <a:r>
              <a:rPr lang="ru-RU" sz="2700" i="1" dirty="0">
                <a:solidFill>
                  <a:schemeClr val="bg1"/>
                </a:solidFill>
                <a:latin typeface="+mn-lt"/>
              </a:rPr>
              <a:t/>
            </a:r>
            <a:br>
              <a:rPr lang="ru-RU" sz="2700" i="1" dirty="0">
                <a:solidFill>
                  <a:schemeClr val="bg1"/>
                </a:solidFill>
                <a:latin typeface="+mn-lt"/>
              </a:rPr>
            </a:br>
            <a:r>
              <a:rPr lang="ru-RU" sz="2700" i="1" dirty="0">
                <a:solidFill>
                  <a:schemeClr val="bg1"/>
                </a:solidFill>
                <a:latin typeface="+mn-lt"/>
              </a:rPr>
              <a:t>Гражданство: </a:t>
            </a:r>
            <a:r>
              <a:rPr lang="ru-RU" sz="2700" i="1" dirty="0">
                <a:solidFill>
                  <a:schemeClr val="bg1"/>
                </a:solidFill>
                <a:latin typeface="+mn-lt"/>
                <a:hlinkClick r:id="rId4" tooltip="все родившиеся в стране Бельгия"/>
              </a:rPr>
              <a:t>Бельгия </a:t>
            </a:r>
            <a:r>
              <a:rPr lang="ru-RU" sz="3200" i="1" dirty="0">
                <a:solidFill>
                  <a:schemeClr val="bg1"/>
                </a:solidFill>
              </a:rPr>
              <a:t/>
            </a:r>
            <a:br>
              <a:rPr lang="ru-RU" sz="3200" i="1" dirty="0">
                <a:solidFill>
                  <a:schemeClr val="bg1"/>
                </a:solidFill>
              </a:rPr>
            </a:b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ru-RU" sz="3200" b="0" i="1" dirty="0">
                <a:effectLst/>
              </a:rPr>
              <a:t/>
            </a:r>
            <a:br>
              <a:rPr lang="ru-RU" sz="3200" b="0" i="1" dirty="0">
                <a:effectLst/>
              </a:rPr>
            </a:br>
            <a:endParaRPr lang="ru-RU" sz="3200" dirty="0"/>
          </a:p>
        </p:txBody>
      </p:sp>
      <p:pic>
        <p:nvPicPr>
          <p:cNvPr id="6" name="Picture 2" descr="C:\Users\пк\Desktop\265 Stevi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60040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30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4608512" cy="25202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Иоганн </a:t>
            </a:r>
            <a:r>
              <a:rPr lang="ru-RU" sz="3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Кеплер</a:t>
            </a:r>
            <a:r>
              <a:rPr lang="ru-RU" sz="3100" b="1" dirty="0">
                <a:solidFill>
                  <a:srgbClr val="FF0000"/>
                </a:solidFill>
                <a:effectLst/>
                <a:latin typeface="+mn-lt"/>
              </a:rPr>
              <a:t/>
            </a:r>
            <a:br>
              <a:rPr lang="ru-RU" sz="3100" b="1" dirty="0">
                <a:solidFill>
                  <a:srgbClr val="FF0000"/>
                </a:solidFill>
                <a:effectLst/>
                <a:latin typeface="+mn-lt"/>
              </a:rPr>
            </a:br>
            <a:r>
              <a:rPr lang="ru-RU" i="1" dirty="0" smtClean="0">
                <a:solidFill>
                  <a:schemeClr val="bg1"/>
                </a:solidFill>
                <a:effectLst/>
                <a:latin typeface="+mn-lt"/>
              </a:rPr>
              <a:t>День рождения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: </a:t>
            </a:r>
            <a:r>
              <a:rPr lang="ru-RU" u="sng" dirty="0">
                <a:solidFill>
                  <a:schemeClr val="bg1"/>
                </a:solidFill>
                <a:effectLst/>
                <a:latin typeface="+mn-lt"/>
                <a:hlinkClick r:id="rId2" tooltip="родились 27 12"/>
              </a:rPr>
              <a:t>27.12</a:t>
            </a:r>
            <a:r>
              <a:rPr lang="ru-RU" u="sng" dirty="0">
                <a:solidFill>
                  <a:schemeClr val="bg1"/>
                </a:solidFill>
                <a:effectLst/>
                <a:latin typeface="+mn-lt"/>
              </a:rPr>
              <a:t>.</a:t>
            </a:r>
            <a:r>
              <a:rPr lang="ru-RU" u="sng" dirty="0">
                <a:solidFill>
                  <a:schemeClr val="bg1"/>
                </a:solidFill>
                <a:effectLst/>
                <a:latin typeface="+mn-lt"/>
                <a:hlinkClick r:id="rId3" tooltip="родились в 1571 году"/>
              </a:rPr>
              <a:t>1571</a:t>
            </a:r>
            <a:r>
              <a:rPr lang="ru-RU" u="sng" dirty="0">
                <a:solidFill>
                  <a:schemeClr val="bg1"/>
                </a:solidFill>
                <a:effectLst/>
                <a:latin typeface="+mn-lt"/>
              </a:rPr>
              <a:t> 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года</a:t>
            </a:r>
            <a:br>
              <a:rPr lang="ru-RU" i="1" dirty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Возраст: 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  <a:hlinkClick r:id="rId4" tooltip="возраст 58 лет"/>
              </a:rPr>
              <a:t>58 лет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/>
            </a:r>
            <a:br>
              <a:rPr lang="ru-RU" i="1" dirty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Место рождения: </a:t>
            </a:r>
            <a:r>
              <a:rPr lang="ru-RU" b="1" i="1" dirty="0" err="1">
                <a:solidFill>
                  <a:schemeClr val="bg1"/>
                </a:solidFill>
                <a:effectLst/>
                <a:latin typeface="+mn-lt"/>
              </a:rPr>
              <a:t>Вейл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, 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  <a:hlinkClick r:id="rId5" tooltip="все родившиеся в стране Германия"/>
              </a:rPr>
              <a:t>Германия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/>
            </a:r>
            <a:br>
              <a:rPr lang="ru-RU" i="1" dirty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Дата смерти: 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  <a:hlinkClick r:id="rId6" tooltip="скончались 15 11"/>
              </a:rPr>
              <a:t>15.11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.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  <a:hlinkClick r:id="rId7" tooltip="умер в 1630"/>
              </a:rPr>
              <a:t>1630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 года</a:t>
            </a:r>
            <a:br>
              <a:rPr lang="ru-RU" i="1" dirty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Место смерти: </a:t>
            </a:r>
            <a:r>
              <a:rPr lang="ru-RU" b="1" i="1" dirty="0" err="1">
                <a:solidFill>
                  <a:schemeClr val="bg1"/>
                </a:solidFill>
                <a:effectLst/>
                <a:latin typeface="+mn-lt"/>
              </a:rPr>
              <a:t>Регенсбург</a:t>
            </a:r>
            <a:r>
              <a:rPr lang="ru-RU" i="1" dirty="0">
                <a:solidFill>
                  <a:schemeClr val="bg1"/>
                </a:solidFill>
                <a:effectLst/>
                <a:latin typeface="+mn-lt"/>
              </a:rPr>
              <a:t>,</a:t>
            </a:r>
            <a:r>
              <a:rPr lang="ru-RU" i="1" dirty="0">
                <a:effectLst/>
                <a:latin typeface="+mn-lt"/>
              </a:rPr>
              <a:t> </a:t>
            </a:r>
            <a:br>
              <a:rPr lang="ru-RU" i="1" dirty="0">
                <a:effectLst/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2492896"/>
            <a:ext cx="3816424" cy="4104456"/>
          </a:xfrm>
        </p:spPr>
        <p:txBody>
          <a:bodyPr>
            <a:normAutofit/>
          </a:bodyPr>
          <a:lstStyle/>
          <a:p>
            <a:r>
              <a:rPr lang="ru-RU" sz="3200" dirty="0"/>
              <a:t>Запятую, как знак дробности, ввел знаменитый математик, физик и астроном </a:t>
            </a:r>
            <a:r>
              <a:rPr lang="ru-RU" sz="3200" dirty="0" err="1"/>
              <a:t>И.Кеплер</a:t>
            </a:r>
            <a:r>
              <a:rPr lang="ru-RU" sz="3200" dirty="0"/>
              <a:t> в 16 веке.</a:t>
            </a:r>
          </a:p>
          <a:p>
            <a:endParaRPr lang="ru-RU" sz="3200" dirty="0"/>
          </a:p>
        </p:txBody>
      </p:sp>
      <p:pic>
        <p:nvPicPr>
          <p:cNvPr id="6148" name="Picture 4" descr="C:\Users\пк\Desktop\512x512b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4258816" cy="626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23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16632"/>
            <a:ext cx="4032448" cy="309634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err="1">
                <a:solidFill>
                  <a:srgbClr val="FF0000"/>
                </a:solidFill>
                <a:latin typeface="Segoe Script" panose="020B0504020000000003" pitchFamily="34" charset="0"/>
                <a:cs typeface="Times New Roman" panose="02020603050405020304" pitchFamily="18" charset="0"/>
              </a:rPr>
              <a:t>Лео́нтий</a:t>
            </a:r>
            <a:r>
              <a:rPr lang="ru-RU" sz="2800" b="1" i="1" dirty="0">
                <a:solidFill>
                  <a:srgbClr val="FF0000"/>
                </a:solidFill>
                <a:latin typeface="Segoe Script" panose="020B0504020000000003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Segoe Script" panose="020B0504020000000003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Segoe Script" panose="020B0504020000000003" pitchFamily="34" charset="0"/>
                <a:cs typeface="Times New Roman" panose="02020603050405020304" pitchFamily="18" charset="0"/>
              </a:rPr>
              <a:t>Фили́ппович</a:t>
            </a:r>
            <a:r>
              <a:rPr lang="ru-RU" sz="2800" b="1" i="1" dirty="0" smtClean="0">
                <a:solidFill>
                  <a:srgbClr val="FF0000"/>
                </a:solidFill>
                <a:latin typeface="Segoe Script" panose="020B0504020000000003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  <a:latin typeface="Segoe Script" panose="020B0504020000000003" pitchFamily="34" charset="0"/>
                <a:cs typeface="Times New Roman" panose="02020603050405020304" pitchFamily="18" charset="0"/>
              </a:rPr>
              <a:t>Магни́цкий</a:t>
            </a:r>
            <a:endParaRPr lang="ru-RU" sz="2800" b="1" i="1" dirty="0" smtClean="0">
              <a:solidFill>
                <a:srgbClr val="FF0000"/>
              </a:solidFill>
              <a:latin typeface="Segoe Script" panose="020B0504020000000003" pitchFamily="34" charset="0"/>
              <a:cs typeface="Times New Roman" panose="02020603050405020304" pitchFamily="18" charset="0"/>
            </a:endParaRPr>
          </a:p>
          <a:p>
            <a:r>
              <a:rPr lang="ru-RU" sz="1100" b="1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                           ( При рождении Теляшин)</a:t>
            </a:r>
          </a:p>
          <a:p>
            <a:r>
              <a:rPr lang="ru-RU" sz="11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 Род.  9</a:t>
            </a:r>
            <a:r>
              <a:rPr lang="ru-RU" sz="1100" dirty="0">
                <a:solidFill>
                  <a:schemeClr val="bg1"/>
                </a:solidFill>
                <a:cs typeface="Times New Roman" panose="02020603050405020304" pitchFamily="18" charset="0"/>
              </a:rPr>
              <a:t>  июня 1669, </a:t>
            </a:r>
            <a:r>
              <a:rPr lang="ru-RU" sz="11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ru-RU" sz="1100" dirty="0" err="1" smtClean="0">
                <a:solidFill>
                  <a:schemeClr val="bg1"/>
                </a:solidFill>
                <a:cs typeface="Times New Roman" panose="02020603050405020304" pitchFamily="18" charset="0"/>
              </a:rPr>
              <a:t>г.Осташков</a:t>
            </a:r>
            <a:r>
              <a:rPr lang="ru-RU" sz="11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. Умер - 19</a:t>
            </a:r>
            <a:r>
              <a:rPr lang="ru-RU" sz="1100" dirty="0">
                <a:solidFill>
                  <a:schemeClr val="bg1"/>
                </a:solidFill>
                <a:cs typeface="Times New Roman" panose="02020603050405020304" pitchFamily="18" charset="0"/>
              </a:rPr>
              <a:t>  октября </a:t>
            </a:r>
            <a:r>
              <a:rPr lang="ru-RU" sz="11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1739, г .Москва</a:t>
            </a:r>
            <a:r>
              <a:rPr lang="ru-RU" sz="1100" dirty="0"/>
              <a:t> </a:t>
            </a:r>
            <a:r>
              <a:rPr lang="ru-RU" sz="1100" dirty="0" smtClean="0">
                <a:solidFill>
                  <a:schemeClr val="bg1"/>
                </a:solidFill>
              </a:rPr>
              <a:t>Магницкий </a:t>
            </a:r>
            <a:r>
              <a:rPr lang="ru-RU" sz="1100" dirty="0">
                <a:solidFill>
                  <a:schemeClr val="bg1"/>
                </a:solidFill>
              </a:rPr>
              <a:t>– выдающийся педагог-математик первой половины XVIII  века, автор «Арифметики», одной из самых замечательных книг XVIII века, которую М. В. Ломоносов назвал «вратами учености</a:t>
            </a:r>
            <a:r>
              <a:rPr lang="ru-RU" sz="1100" dirty="0" smtClean="0">
                <a:solidFill>
                  <a:schemeClr val="bg1"/>
                </a:solidFill>
              </a:rPr>
              <a:t>».</a:t>
            </a:r>
            <a:endParaRPr lang="ru-RU" sz="1100" dirty="0" smtClean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995936" y="-99392"/>
            <a:ext cx="3024336" cy="9865096"/>
          </a:xfrm>
        </p:spPr>
        <p:txBody>
          <a:bodyPr>
            <a:noAutofit/>
          </a:bodyPr>
          <a:lstStyle/>
          <a:p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" indent="0">
              <a:buNone/>
            </a:pPr>
            <a:r>
              <a:rPr lang="ru-RU" sz="1400" dirty="0"/>
              <a:t>Леонтий </a:t>
            </a:r>
            <a:r>
              <a:rPr lang="ru-RU" sz="1400" dirty="0" smtClean="0"/>
              <a:t>Магницкий русский </a:t>
            </a:r>
            <a:r>
              <a:rPr lang="ru-RU" sz="1400" dirty="0"/>
              <a:t>математик. Изложил учение о десятичных дробях в России. Самостоятельно изучал математику и языки – голландский, немецкий, итальянский. С 1701 г. до конца жизни преподавал математику в Московской школе математических наук. В 1703 г. опубликовал свою «Арифметику», ставшую основным учебником математики в русских школах и сыгравшую большую роль в распространении математических знаний в </a:t>
            </a:r>
            <a:r>
              <a:rPr lang="ru-RU" sz="1400" dirty="0" smtClean="0"/>
              <a:t>России</a:t>
            </a:r>
            <a:r>
              <a:rPr lang="ru-RU" sz="1400" dirty="0"/>
              <a:t> </a:t>
            </a:r>
            <a:r>
              <a:rPr lang="ru-RU" sz="1400" dirty="0" smtClean="0"/>
              <a:t>“Арифметика</a:t>
            </a:r>
            <a:r>
              <a:rPr lang="ru-RU" sz="1400" dirty="0"/>
              <a:t>, сиречь наука числительная”.</a:t>
            </a:r>
          </a:p>
          <a:p>
            <a:pPr marL="137160" indent="0">
              <a:buNone/>
            </a:pPr>
            <a:r>
              <a:rPr lang="ru-RU" sz="1400" dirty="0" smtClean="0"/>
              <a:t>В пятой  части этой книги  рассуждение </a:t>
            </a:r>
            <a:r>
              <a:rPr lang="ru-RU" sz="1400" dirty="0">
                <a:solidFill>
                  <a:srgbClr val="FFFF00"/>
                </a:solidFill>
              </a:rPr>
              <a:t>«о ином чине арифметики, </a:t>
            </a:r>
            <a:r>
              <a:rPr lang="ru-RU" sz="1400" dirty="0" err="1">
                <a:solidFill>
                  <a:srgbClr val="FFFF00"/>
                </a:solidFill>
              </a:rPr>
              <a:t>яже</a:t>
            </a:r>
            <a:r>
              <a:rPr lang="ru-RU" sz="1400" dirty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 err="1" smtClean="0">
                <a:solidFill>
                  <a:srgbClr val="FFFF00"/>
                </a:solidFill>
              </a:rPr>
              <a:t>децималь</a:t>
            </a:r>
            <a:r>
              <a:rPr lang="ru-RU" sz="1400" dirty="0" smtClean="0">
                <a:solidFill>
                  <a:srgbClr val="FFFF00"/>
                </a:solidFill>
              </a:rPr>
              <a:t> </a:t>
            </a:r>
            <a:r>
              <a:rPr lang="ru-RU" sz="1400" dirty="0">
                <a:solidFill>
                  <a:srgbClr val="FFFF00"/>
                </a:solidFill>
              </a:rPr>
              <a:t>или </a:t>
            </a:r>
            <a:r>
              <a:rPr lang="ru-RU" sz="1400" dirty="0" err="1" smtClean="0">
                <a:solidFill>
                  <a:srgbClr val="FFFF00"/>
                </a:solidFill>
              </a:rPr>
              <a:t>десятная</a:t>
            </a:r>
            <a:r>
              <a:rPr lang="ru-RU" sz="1400" dirty="0">
                <a:solidFill>
                  <a:srgbClr val="FFFF00"/>
                </a:solidFill>
              </a:rPr>
              <a:t> </a:t>
            </a:r>
            <a:r>
              <a:rPr lang="ru-RU" sz="1400" dirty="0" smtClean="0">
                <a:solidFill>
                  <a:srgbClr val="FFFF00"/>
                </a:solidFill>
              </a:rPr>
              <a:t>именуются</a:t>
            </a:r>
            <a:r>
              <a:rPr lang="ru-RU" sz="1400" dirty="0">
                <a:solidFill>
                  <a:srgbClr val="FFFF00"/>
                </a:solidFill>
              </a:rPr>
              <a:t>». </a:t>
            </a:r>
            <a:r>
              <a:rPr lang="ru-RU" sz="1400" dirty="0"/>
              <a:t> </a:t>
            </a:r>
            <a:endParaRPr lang="ru-RU" sz="1400" dirty="0" smtClean="0"/>
          </a:p>
          <a:p>
            <a:pPr marL="137160" indent="0">
              <a:buNone/>
            </a:pPr>
            <a:r>
              <a:rPr lang="ru-RU" sz="1400" dirty="0" smtClean="0"/>
              <a:t>Здесь </a:t>
            </a:r>
            <a:r>
              <a:rPr lang="ru-RU" sz="1400" dirty="0"/>
              <a:t>Магницкий излагает начальные действия над десятичными дробями, которые в то время были новостью в учебно-математической литературе.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пк\Desktop\портрет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15370"/>
            <a:ext cx="388843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пк\Desktop\page3-250px-Magnitsky_djvu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8" t="5680" r="8598" b="8350"/>
          <a:stretch/>
        </p:blipFill>
        <p:spPr bwMode="auto">
          <a:xfrm>
            <a:off x="6946172" y="332656"/>
            <a:ext cx="1978926" cy="458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74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к\Desktop\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к\Desktop\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8" t="17636" r="19346" b="2303"/>
          <a:stretch/>
        </p:blipFill>
        <p:spPr bwMode="auto">
          <a:xfrm>
            <a:off x="4716016" y="2132856"/>
            <a:ext cx="4308763" cy="457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18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179</TotalTime>
  <Words>337</Words>
  <Application>Microsoft Office PowerPoint</Application>
  <PresentationFormat>Экран (4:3)</PresentationFormat>
  <Paragraphs>23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Arial</vt:lpstr>
      <vt:lpstr>Book Antiqua</vt:lpstr>
      <vt:lpstr>Calibri</vt:lpstr>
      <vt:lpstr>Lucida Sans</vt:lpstr>
      <vt:lpstr>Segoe Script</vt:lpstr>
      <vt:lpstr>Times New Roman</vt:lpstr>
      <vt:lpstr>Wingdings</vt:lpstr>
      <vt:lpstr>Wingdings 2</vt:lpstr>
      <vt:lpstr>Wingdings 3</vt:lpstr>
      <vt:lpstr>Апекс</vt:lpstr>
      <vt:lpstr>Презентация на тему: «Происхождение десятичных дробей»</vt:lpstr>
      <vt:lpstr>Из справки </vt:lpstr>
      <vt:lpstr>Презентация PowerPoint</vt:lpstr>
      <vt:lpstr> Что же такое десятичная дробь? </vt:lpstr>
      <vt:lpstr>Каши, аль-Каши Джемшид ибн Масуд</vt:lpstr>
      <vt:lpstr>Симон Стевин Год рождения: 1548 Возраст: 72 года Год смерти: 1620 Гражданство: Бельгия    </vt:lpstr>
      <vt:lpstr>Иоганн Кеплер День рождения: 27.12.1571 года Возраст: 58 лет Место рождения: Вейл, Германия Дата смерти: 15.11.1630 года Место смерти: Регенсбург, 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«Происхождение десятичных дробей»</dc:title>
  <dc:creator>Благова</dc:creator>
  <cp:lastModifiedBy>Ольга</cp:lastModifiedBy>
  <cp:revision>19</cp:revision>
  <dcterms:created xsi:type="dcterms:W3CDTF">2017-02-25T19:06:50Z</dcterms:created>
  <dcterms:modified xsi:type="dcterms:W3CDTF">2017-05-02T06:50:26Z</dcterms:modified>
</cp:coreProperties>
</file>