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95" autoAdjust="0"/>
    <p:restoredTop sz="94622" autoAdjust="0"/>
  </p:normalViewPr>
  <p:slideViewPr>
    <p:cSldViewPr>
      <p:cViewPr varScale="1">
        <p:scale>
          <a:sx n="72" d="100"/>
          <a:sy n="72" d="100"/>
        </p:scale>
        <p:origin x="-12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E51EFF1-9EBA-48A8-9D9D-3FF43274B835}" type="datetimeFigureOut">
              <a:rPr lang="ru-RU" smtClean="0"/>
              <a:t>17.04.2017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F2583CA-C365-4FC0-88F5-A16F6FF7035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lubopitnie.ru/istoriya-chisel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Савенков Александр 6</a:t>
            </a:r>
            <a:r>
              <a:rPr lang="en-US" dirty="0" smtClean="0"/>
              <a:t> ”A”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ОТРИЦАТЕЛЬНЫЕ ЧИСЛА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27316" y="2967335"/>
            <a:ext cx="1847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732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19256" cy="4471709"/>
          </a:xfrm>
        </p:spPr>
        <p:txBody>
          <a:bodyPr>
            <a:normAutofit/>
          </a:bodyPr>
          <a:lstStyle/>
          <a:p>
            <a:r>
              <a:rPr lang="ru-RU" b="1" dirty="0"/>
              <a:t>История возникновения отрицательных чисел</a:t>
            </a:r>
            <a:r>
              <a:rPr lang="ru-RU" dirty="0"/>
              <a:t> очень давняя и долгая. Так как отрицательные числа являются чем-то эфемерным, ненастоящим, люди долгое время не признавали их существования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История возникновения отрицательных чисел</a:t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6150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799288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Все началось в Китае, примерно во II веке до н.э.  Возможно, в Китае их знали и раньше, но первое упоминание относится именно к тому времени. Там стали применять отрицательные числа и считали их «долгами», при этом </a:t>
            </a:r>
            <a:r>
              <a:rPr lang="ru-RU" sz="3200" dirty="0">
                <a:hlinkClick r:id="rId2"/>
              </a:rPr>
              <a:t>положительные</a:t>
            </a:r>
            <a:r>
              <a:rPr lang="ru-RU" sz="3200" dirty="0"/>
              <a:t> называли «имуществом». Той записи, которая существует сейчас, тогда не было, и отрицательные числа записывали черным цветом, а положительные красным.  </a:t>
            </a:r>
          </a:p>
        </p:txBody>
      </p:sp>
    </p:spTree>
    <p:extLst>
      <p:ext uri="{BB962C8B-B14F-4D97-AF65-F5344CB8AC3E}">
        <p14:creationId xmlns:p14="http://schemas.microsoft.com/office/powerpoint/2010/main" val="66614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332656"/>
            <a:ext cx="79208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Еще в </a:t>
            </a:r>
            <a:r>
              <a:rPr lang="en-US" sz="3600" dirty="0" smtClean="0"/>
              <a:t>III</a:t>
            </a:r>
            <a:r>
              <a:rPr lang="ru-RU" sz="3600" dirty="0"/>
              <a:t> </a:t>
            </a:r>
            <a:r>
              <a:rPr lang="ru-RU" sz="3600" dirty="0" smtClean="0"/>
              <a:t>в. </a:t>
            </a:r>
            <a:r>
              <a:rPr lang="ru-RU" sz="3600" dirty="0"/>
              <a:t>д</a:t>
            </a:r>
            <a:r>
              <a:rPr lang="ru-RU" sz="3600" dirty="0" smtClean="0"/>
              <a:t>ревнегреческий математик Диофант пользовался правилом умножения </a:t>
            </a:r>
            <a:r>
              <a:rPr lang="ru-RU" sz="3600" dirty="0" smtClean="0">
                <a:solidFill>
                  <a:srgbClr val="FF0000"/>
                </a:solidFill>
              </a:rPr>
              <a:t>ОТРИЦАТЕЛЬНЫХ</a:t>
            </a:r>
            <a:r>
              <a:rPr lang="ru-RU" sz="3600" dirty="0" smtClean="0"/>
              <a:t> чисел. Отдельно взятые отрицательные числа Диофант не признавал, если при решении уравнения получался отрицательный корень, то он отбрасывал его как </a:t>
            </a:r>
            <a:r>
              <a:rPr lang="en-US" sz="3600" dirty="0" smtClean="0"/>
              <a:t>“</a:t>
            </a:r>
            <a:r>
              <a:rPr lang="ru-RU" sz="3600" dirty="0" smtClean="0"/>
              <a:t>недопустимый</a:t>
            </a:r>
            <a:r>
              <a:rPr lang="en-US" sz="3600" dirty="0" smtClean="0"/>
              <a:t>”</a:t>
            </a:r>
            <a:r>
              <a:rPr lang="ru-RU" sz="3600" dirty="0" smtClean="0"/>
              <a:t>, старался избегать отрицательных корней.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0786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692696"/>
            <a:ext cx="78488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Совершенно по-иному относились к отрицательным числам индийские математики. Они признавали существование отрицательных корней, толковали положительные числа как</a:t>
            </a:r>
            <a:r>
              <a:rPr lang="en-US" sz="3200" dirty="0"/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имущество</a:t>
            </a:r>
            <a:r>
              <a:rPr lang="ru-RU" sz="3200" dirty="0" smtClean="0"/>
              <a:t>, а отрицательные как </a:t>
            </a:r>
            <a:r>
              <a:rPr lang="ru-RU" sz="3200" dirty="0" smtClean="0">
                <a:solidFill>
                  <a:schemeClr val="accent6">
                    <a:lumMod val="10000"/>
                  </a:schemeClr>
                </a:solidFill>
              </a:rPr>
              <a:t>долги. </a:t>
            </a:r>
            <a:endParaRPr lang="ru-RU" sz="3200" dirty="0">
              <a:solidFill>
                <a:schemeClr val="accent6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92944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36712"/>
            <a:ext cx="39000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Современная запись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err="1" smtClean="0"/>
              <a:t>a+b</a:t>
            </a:r>
            <a:r>
              <a:rPr lang="en-US" sz="2400" dirty="0" smtClean="0"/>
              <a:t>=c 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(-a)+(-b)= -c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a+(-b)=a-b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a+(-a)=0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0+(-a)=-a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0+a=a 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0-(-a)=a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0-a=-a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01559" y="3861046"/>
            <a:ext cx="661924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1. Сумма двух имуществ есть имущество</a:t>
            </a:r>
          </a:p>
          <a:p>
            <a:r>
              <a:rPr lang="ru-RU" sz="2000" dirty="0" smtClean="0"/>
              <a:t>2. Сумма двух долгов есть долг</a:t>
            </a:r>
          </a:p>
          <a:p>
            <a:r>
              <a:rPr lang="ru-RU" sz="2000" dirty="0" smtClean="0"/>
              <a:t>3. Сумма имущества и долга равна их разности</a:t>
            </a:r>
          </a:p>
          <a:p>
            <a:r>
              <a:rPr lang="ru-RU" sz="2000" dirty="0" smtClean="0"/>
              <a:t>4. Сумма имущества и равного долга равна 0</a:t>
            </a:r>
          </a:p>
          <a:p>
            <a:r>
              <a:rPr lang="ru-RU" sz="2000" dirty="0" smtClean="0"/>
              <a:t>5. Сумма нуля и долга есть долг</a:t>
            </a:r>
          </a:p>
          <a:p>
            <a:r>
              <a:rPr lang="ru-RU" sz="2000" dirty="0" smtClean="0"/>
              <a:t>6. Сумма нуля и имущества есть имущество</a:t>
            </a:r>
          </a:p>
          <a:p>
            <a:r>
              <a:rPr lang="ru-RU" sz="2000" dirty="0" smtClean="0"/>
              <a:t>7. Долг, вычитаемый из нуля, становится Имуществом </a:t>
            </a:r>
          </a:p>
          <a:p>
            <a:r>
              <a:rPr lang="ru-RU" sz="2000" dirty="0" smtClean="0"/>
              <a:t>8. Имущество, вычитаемое из нуля, становится долгом.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707904" y="3491714"/>
            <a:ext cx="2531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Правила </a:t>
            </a:r>
            <a:r>
              <a:rPr lang="ru-RU" dirty="0" err="1" smtClean="0"/>
              <a:t>Брахмагупты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8107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2202" y="751056"/>
            <a:ext cx="821391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В Европе отрицательные числа упоминаются у Леонарда Фибоначчи</a:t>
            </a:r>
          </a:p>
          <a:p>
            <a:r>
              <a:rPr lang="ru-RU" sz="2000" dirty="0" smtClean="0"/>
              <a:t>( </a:t>
            </a:r>
            <a:r>
              <a:rPr lang="en-US" sz="2000" dirty="0" smtClean="0"/>
              <a:t>XII – XIII</a:t>
            </a:r>
            <a:r>
              <a:rPr lang="ru-RU" sz="2000" dirty="0" smtClean="0"/>
              <a:t>в.)</a:t>
            </a:r>
          </a:p>
          <a:p>
            <a:r>
              <a:rPr lang="ru-RU" sz="2000" dirty="0" smtClean="0"/>
              <a:t>Однако ученые называют новые числа</a:t>
            </a:r>
            <a:r>
              <a:rPr lang="en-US" sz="2000" dirty="0" smtClean="0"/>
              <a:t> “</a:t>
            </a:r>
            <a:r>
              <a:rPr lang="ru-RU" sz="2000" dirty="0" smtClean="0"/>
              <a:t>ложными</a:t>
            </a:r>
            <a:r>
              <a:rPr lang="en-US" sz="2000" dirty="0" smtClean="0"/>
              <a:t>”</a:t>
            </a:r>
            <a:r>
              <a:rPr lang="ru-RU" sz="2000" dirty="0" smtClean="0"/>
              <a:t> </a:t>
            </a:r>
          </a:p>
          <a:p>
            <a:endParaRPr lang="ru-RU" sz="2000" dirty="0" smtClean="0"/>
          </a:p>
        </p:txBody>
      </p:sp>
      <p:pic>
        <p:nvPicPr>
          <p:cNvPr id="1026" name="Picture 2" descr="C:\Users\саша\Desktop\фиб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1412776"/>
            <a:ext cx="2038883" cy="2329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аша\Desktop\Michael_Stifel.jpe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65" y="4365104"/>
            <a:ext cx="1829548" cy="222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4393869"/>
            <a:ext cx="634026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/>
              <a:t>Михаэл</a:t>
            </a:r>
            <a:r>
              <a:rPr lang="ru-RU" sz="2800" dirty="0" smtClean="0"/>
              <a:t> Штифель в 1544 г. дал новое </a:t>
            </a:r>
          </a:p>
          <a:p>
            <a:r>
              <a:rPr lang="ru-RU" sz="2800" dirty="0" smtClean="0"/>
              <a:t>определение отрицательным числам,</a:t>
            </a:r>
          </a:p>
          <a:p>
            <a:r>
              <a:rPr lang="ru-RU" sz="2800" dirty="0"/>
              <a:t>ч</a:t>
            </a:r>
            <a:r>
              <a:rPr lang="ru-RU" sz="2800" dirty="0" smtClean="0"/>
              <a:t>исла – меньшие, чем ничто, </a:t>
            </a:r>
            <a:r>
              <a:rPr lang="ru-RU" sz="2800" dirty="0" err="1" smtClean="0"/>
              <a:t>т.е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меньше нуля.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17863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аша\Desktop\рено де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00808"/>
            <a:ext cx="3888432" cy="456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500479"/>
            <a:ext cx="566296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 1637 г. французский математик </a:t>
            </a:r>
          </a:p>
          <a:p>
            <a:r>
              <a:rPr lang="ru-RU" sz="2400" dirty="0" smtClean="0"/>
              <a:t>Декарт изображает 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оложительные числа на числовой оси</a:t>
            </a:r>
          </a:p>
          <a:p>
            <a:r>
              <a:rPr lang="ru-RU" sz="2400" dirty="0" smtClean="0"/>
              <a:t>точками, лежащими в </a:t>
            </a:r>
            <a:r>
              <a:rPr lang="ru-RU" sz="2400" dirty="0" smtClean="0">
                <a:solidFill>
                  <a:srgbClr val="92D050"/>
                </a:solidFill>
              </a:rPr>
              <a:t>право</a:t>
            </a:r>
          </a:p>
          <a:p>
            <a:r>
              <a:rPr lang="ru-RU" sz="2400" dirty="0" smtClean="0"/>
              <a:t>от нуля, отрицательные </a:t>
            </a:r>
            <a:r>
              <a:rPr lang="ru-RU" sz="2400" dirty="0" smtClean="0">
                <a:solidFill>
                  <a:srgbClr val="00B0F0"/>
                </a:solidFill>
              </a:rPr>
              <a:t>влево.</a:t>
            </a:r>
          </a:p>
          <a:p>
            <a:r>
              <a:rPr lang="ru-RU" sz="2400" dirty="0" smtClean="0"/>
              <a:t>Это привело к признанию </a:t>
            </a:r>
          </a:p>
          <a:p>
            <a:r>
              <a:rPr lang="ru-RU" sz="2400" dirty="0"/>
              <a:t>о</a:t>
            </a:r>
            <a:r>
              <a:rPr lang="ru-RU" sz="2400" dirty="0" smtClean="0"/>
              <a:t>трицательных чисел, но </a:t>
            </a:r>
          </a:p>
          <a:p>
            <a:r>
              <a:rPr lang="ru-RU" sz="2400" dirty="0" smtClean="0"/>
              <a:t>окончательное признание 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ришло в </a:t>
            </a:r>
            <a:r>
              <a:rPr lang="en-US" sz="2400" dirty="0" smtClean="0"/>
              <a:t>XIX</a:t>
            </a:r>
            <a:r>
              <a:rPr lang="ru-RU" sz="2400" dirty="0"/>
              <a:t> </a:t>
            </a:r>
            <a:r>
              <a:rPr lang="ru-RU" sz="2400" dirty="0" smtClean="0"/>
              <a:t>в.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8856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80928"/>
            <a:ext cx="8229600" cy="1219200"/>
          </a:xfrm>
        </p:spPr>
        <p:txBody>
          <a:bodyPr>
            <a:noAutofit/>
          </a:bodyPr>
          <a:lstStyle/>
          <a:p>
            <a:r>
              <a:rPr lang="ru-RU" sz="6000" dirty="0" smtClean="0"/>
              <a:t>СПАСИБО ЗА ВНИМАНИЕ 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74814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255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ОТРИЦАТЕЛЬНЫЕ ЧИСЛА</vt:lpstr>
      <vt:lpstr>История возникновения отрицательных чисел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ОТРИЦАТЕЛЬНЫЕ ЧИСЛА</dc:title>
  <dc:creator>саша</dc:creator>
  <cp:lastModifiedBy>саша</cp:lastModifiedBy>
  <cp:revision>6</cp:revision>
  <dcterms:created xsi:type="dcterms:W3CDTF">2017-04-17T16:20:03Z</dcterms:created>
  <dcterms:modified xsi:type="dcterms:W3CDTF">2017-04-17T17:16:29Z</dcterms:modified>
</cp:coreProperties>
</file>