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56" r:id="rId2"/>
    <p:sldId id="261" r:id="rId3"/>
    <p:sldId id="260" r:id="rId4"/>
    <p:sldId id="259" r:id="rId5"/>
    <p:sldId id="267" r:id="rId6"/>
    <p:sldId id="268" r:id="rId7"/>
    <p:sldId id="257" r:id="rId8"/>
    <p:sldId id="269" r:id="rId9"/>
    <p:sldId id="270" r:id="rId10"/>
    <p:sldId id="27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28" autoAdjust="0"/>
  </p:normalViewPr>
  <p:slideViewPr>
    <p:cSldViewPr>
      <p:cViewPr>
        <p:scale>
          <a:sx n="63" d="100"/>
          <a:sy n="63" d="100"/>
        </p:scale>
        <p:origin x="-2002" y="-50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3DB403-3BEE-40D0-9291-388916493C2A}" type="datetimeFigureOut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71F728-D713-438B-A951-B0A635674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E6CE2-0B13-49F3-82D6-11F45757D7CD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5A14B98-24E7-423D-9877-6F059C385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36B0C-D68A-4862-89EE-D3B0E4F409B8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8BAC-ADC2-4EA7-9A41-719B6A596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25230-E6E6-4909-B5F5-28B66C318D2C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F8007-9792-4258-B66F-525C53017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D517D-55F3-4B61-B1BF-0C0012E2D254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D9F1-4BAF-418E-84B5-0170070D3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9DF1-2FC4-405A-AB63-2767FA5557CF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8E2D7-853E-472A-B6AF-F4ADFCC29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28BB9-AB56-4F2D-B17C-22510BB7DFB4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AF2C6-0B7F-492E-BCCC-5700FDC46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9594B-3B8B-4359-8C12-01425C0CB82B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52A09-AE3B-4FFF-B5F3-00422145C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66985-4038-4AF1-9F91-C520E8B04352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74091-EA07-4778-9F0F-DFCF0A14D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32504-AF53-4082-BF5A-1DD74661839D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46C4D-8A51-4067-956E-EC381A43B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6497-4603-4D3A-BA5A-A44082432DE0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80DE-6094-4006-893B-7DA11E369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6C29-4261-4424-AD10-38D972CA28D7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30FC27D-631D-4FFD-AE14-49D8199484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66D453-274F-41C4-94A5-24EB11F7B9E4}" type="datetime1">
              <a:rPr lang="ru-RU"/>
              <a:pPr>
                <a:defRPr/>
              </a:pPr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E9B901-6C5D-4A06-918F-AE11149ED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3" r:id="rId9"/>
    <p:sldLayoutId id="2147483970" r:id="rId10"/>
    <p:sldLayoutId id="21474839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Font typeface="Arial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hyperlink" Target="http://traditio-ru.org/wiki/%D0%9F%D0%B8%D1%84%D0%B0%D0%B3%D0%BE%D1%8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29083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cap="none" dirty="0" smtClean="0">
                <a:solidFill>
                  <a:srgbClr val="0033CC"/>
                </a:solidFill>
              </a:rPr>
              <a:t/>
            </a:r>
            <a:br>
              <a:rPr lang="ru-RU" cap="none" dirty="0" smtClean="0">
                <a:solidFill>
                  <a:srgbClr val="0033CC"/>
                </a:solidFill>
              </a:rPr>
            </a:br>
            <a:r>
              <a:rPr lang="ru-RU" cap="none" dirty="0" smtClean="0">
                <a:solidFill>
                  <a:srgbClr val="0033CC"/>
                </a:solidFill>
              </a:rPr>
              <a:t>ТЕОРЕМА ПИФАГОРА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187450" y="3789363"/>
            <a:ext cx="6400800" cy="2160587"/>
          </a:xfrm>
        </p:spPr>
        <p:txBody>
          <a:bodyPr>
            <a:normAutofit/>
          </a:bodyPr>
          <a:lstStyle/>
          <a:p>
            <a:pPr algn="ctr"/>
            <a:endParaRPr lang="ru-RU" sz="2800" b="1" i="1" cap="none" dirty="0" smtClean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400" cap="none" smtClean="0"/>
              <a:t>А теперь про Пифагора. Египетский треугольник тесно связан с его именем.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800" b="0" smtClean="0"/>
              <a:t>Возможно, изучение интересных особенностей египетского треугольника и подтолкнуло Пифагора на попытку обобщения зависимостей во всех других прямоугольных треугольниках. Что ему, как известно, удалось!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800" b="0" smtClean="0"/>
              <a:t>Кстати, оказывается, теорема Пифагора попала в Книгу Рекордов Гиннеса как теорема с самым большим количеством доказательств (их насчитывается около 500).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5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7786688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  <a:spcAft>
                <a:spcPts val="1000"/>
              </a:spcAft>
              <a:defRPr/>
            </a:pPr>
            <a:r>
              <a:rPr lang="ru-RU" sz="6000" b="1" cap="none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Решите  задачи:</a:t>
            </a:r>
          </a:p>
        </p:txBody>
      </p:sp>
      <p:sp>
        <p:nvSpPr>
          <p:cNvPr id="28674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20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1.Найдите гипотенузу прямоугольного треугольника по данным катетам: а=5,в=6.</a:t>
            </a:r>
            <a:endParaRPr lang="ru-RU" sz="36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2.В прямоугольном треугольнике найдите катет в, если с=13,а=12.</a:t>
            </a:r>
            <a:endParaRPr lang="ru-RU" sz="36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6000" b="1" cap="none" smtClean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АЛГОРИТМ </a:t>
            </a:r>
            <a:endParaRPr lang="ru-RU" sz="6000" b="1" cap="none" smtClean="0">
              <a:solidFill>
                <a:srgbClr val="C00000"/>
              </a:solidFill>
            </a:endParaRP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Aft>
                <a:spcPct val="0"/>
              </a:spcAft>
              <a:buFont typeface="Symbol" pitchFamily="18" charset="2"/>
              <a:buChar char=""/>
            </a:pPr>
            <a:r>
              <a:rPr lang="ru-RU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Прочитать задачу.</a:t>
            </a:r>
            <a:endParaRPr lang="ru-RU" sz="36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Font typeface="Symbol" pitchFamily="18" charset="2"/>
              <a:buChar char=""/>
            </a:pPr>
            <a:r>
              <a:rPr lang="ru-RU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Рассмотреть прямоугольный треугольник.</a:t>
            </a:r>
            <a:endParaRPr lang="ru-RU" sz="36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Font typeface="Symbol" pitchFamily="18" charset="2"/>
              <a:buChar char=""/>
            </a:pPr>
            <a:r>
              <a:rPr lang="ru-RU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Выяснить, что дано, что известно.</a:t>
            </a:r>
            <a:endParaRPr lang="ru-RU" sz="36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Aft>
                <a:spcPts val="1000"/>
              </a:spcAft>
              <a:buFont typeface="Symbol" pitchFamily="18" charset="2"/>
              <a:buChar char=""/>
            </a:pPr>
            <a:r>
              <a:rPr lang="ru-RU" sz="3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Выбрать правильную формулу.</a:t>
            </a:r>
            <a:endParaRPr lang="en-US" sz="360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Aft>
                <a:spcPts val="1000"/>
              </a:spcAft>
              <a:buFont typeface="Symbol" pitchFamily="18" charset="2"/>
              <a:buChar char=""/>
            </a:pPr>
            <a:endParaRPr lang="en-US" sz="600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Aft>
                <a:spcPts val="1000"/>
              </a:spcAft>
              <a:buFont typeface="Symbol" pitchFamily="18" charset="2"/>
              <a:buChar char=""/>
            </a:pPr>
            <a:endParaRPr lang="ru-RU" sz="60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99350" cy="16208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Домашнее задание</a:t>
            </a:r>
            <a:endParaRPr lang="ru-RU" sz="4400" dirty="0"/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Aft>
                <a:spcPts val="1000"/>
              </a:spcAft>
              <a:buSzPts val="1000"/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Выучить формулировку и доказательство теоремы Пифагора (параграф 3, п.54) </a:t>
            </a:r>
            <a:endParaRPr lang="ru-RU" sz="32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Aft>
                <a:spcPts val="1000"/>
              </a:spcAft>
              <a:buSzPts val="1000"/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Найдите ещё одно доказательство теоремы Пифагора </a:t>
            </a:r>
            <a:endParaRPr lang="ru-RU" sz="32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20000"/>
              </a:lnSpc>
              <a:spcAft>
                <a:spcPts val="1000"/>
              </a:spcAft>
              <a:buSzPts val="1000"/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№ 484(б,г), №485,№487.</a:t>
            </a:r>
            <a:endParaRPr lang="ru-RU" sz="32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600"/>
              </a:spcAft>
              <a:defRPr/>
            </a:pPr>
            <a:r>
              <a:rPr lang="ru-RU" sz="4000" b="1" cap="none" spc="0" dirty="0">
                <a:solidFill>
                  <a:srgbClr val="C00000"/>
                </a:solidFill>
                <a:ea typeface="+mn-ea"/>
                <a:cs typeface="+mn-cs"/>
              </a:rPr>
              <a:t>“Теорема Пифагора”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627188" y="1573213"/>
            <a:ext cx="3292475" cy="639762"/>
          </a:xfrm>
        </p:spPr>
        <p:txBody>
          <a:bodyPr rtlCol="0"/>
          <a:lstStyle/>
          <a:p>
            <a:pPr eaLnBrk="1" fontAlgn="auto" hangingPunct="1"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8313" y="1557338"/>
            <a:ext cx="4032250" cy="4541837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ru-RU" dirty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ru-RU" dirty="0"/>
              <a:t>Мы узнали что-то снова – </a:t>
            </a:r>
            <a:br>
              <a:rPr lang="ru-RU" dirty="0"/>
            </a:br>
            <a:r>
              <a:rPr lang="ru-RU" dirty="0"/>
              <a:t>Теорему Пифагора!</a:t>
            </a:r>
            <a:br>
              <a:rPr lang="ru-RU" dirty="0"/>
            </a:br>
            <a:r>
              <a:rPr lang="ru-RU" dirty="0"/>
              <a:t>И её сквозь сотни лет,</a:t>
            </a:r>
            <a:br>
              <a:rPr lang="ru-RU" dirty="0"/>
            </a:br>
            <a:r>
              <a:rPr lang="ru-RU" dirty="0"/>
              <a:t>Продолжает знать весь </a:t>
            </a:r>
            <a:r>
              <a:rPr lang="en-US" dirty="0" smtClean="0"/>
              <a:t>c</a:t>
            </a:r>
            <a:r>
              <a:rPr lang="ru-RU" dirty="0" err="1" smtClean="0"/>
              <a:t>вет</a:t>
            </a:r>
            <a:r>
              <a:rPr lang="ru-RU" dirty="0" smtClean="0"/>
              <a:t>!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Уж для этой теоремы</a:t>
            </a:r>
            <a:br>
              <a:rPr lang="ru-RU" dirty="0"/>
            </a:br>
            <a:r>
              <a:rPr lang="ru-RU" dirty="0"/>
              <a:t>И не жалко даже время</a:t>
            </a:r>
            <a:br>
              <a:rPr lang="ru-RU" dirty="0"/>
            </a:br>
            <a:r>
              <a:rPr lang="ru-RU" dirty="0"/>
              <a:t>Хочешь снова повторять.</a:t>
            </a:r>
            <a:br>
              <a:rPr lang="ru-RU" dirty="0"/>
            </a:br>
            <a:r>
              <a:rPr lang="ru-RU" dirty="0"/>
              <a:t>Говорить и напевать:</a:t>
            </a:r>
            <a:br>
              <a:rPr lang="ru-RU" dirty="0"/>
            </a:br>
            <a:r>
              <a:rPr lang="ru-RU" dirty="0"/>
              <a:t>“Пифагоровы штаны</a:t>
            </a:r>
            <a:br>
              <a:rPr lang="ru-RU" dirty="0"/>
            </a:br>
            <a:r>
              <a:rPr lang="ru-RU" dirty="0"/>
              <a:t>на все стороны равны</a:t>
            </a:r>
            <a:r>
              <a:rPr lang="ru-RU" dirty="0" smtClean="0"/>
              <a:t>!”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092700" y="1573213"/>
            <a:ext cx="3292475" cy="639762"/>
          </a:xfrm>
        </p:spPr>
        <p:txBody>
          <a:bodyPr rtlCol="0"/>
          <a:lstStyle/>
          <a:p>
            <a:pPr eaLnBrk="1" fontAlgn="auto" hangingPunct="1"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1749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356100" y="1557338"/>
            <a:ext cx="4248150" cy="4248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6766" cy="1371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Найди площадь фигуры</a:t>
            </a:r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>
          <a:xfrm>
            <a:off x="2571736" y="1844675"/>
            <a:ext cx="3643338" cy="720725"/>
          </a:xfrm>
        </p:spPr>
        <p:txBody>
          <a:bodyPr rtlCol="0"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dirty="0" smtClean="0"/>
              <a:t>Найди площадь треугольника </a:t>
            </a:r>
            <a:r>
              <a:rPr lang="ru-RU" i="1" dirty="0" err="1" smtClean="0">
                <a:solidFill>
                  <a:srgbClr val="C00000"/>
                </a:solidFill>
              </a:rPr>
              <a:t>авс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513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071670" y="2643182"/>
            <a:ext cx="3744912" cy="2808287"/>
          </a:xfrm>
        </p:spPr>
      </p:pic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4508500" y="3384550"/>
          <a:ext cx="127000" cy="88900"/>
        </p:xfrm>
        <a:graphic>
          <a:graphicData uri="http://schemas.openxmlformats.org/presentationml/2006/ole">
            <p:oleObj spid="_x0000_s5131" name="Формула" r:id="rId4" imgW="126720" imgH="88560" progId="Equation.3">
              <p:embed/>
            </p:oleObj>
          </a:graphicData>
        </a:graphic>
      </p:graphicFrame>
      <p:sp>
        <p:nvSpPr>
          <p:cNvPr id="24" name="Прямоугольный треугольник 23"/>
          <p:cNvSpPr/>
          <p:nvPr/>
        </p:nvSpPr>
        <p:spPr>
          <a:xfrm>
            <a:off x="2051050" y="2060575"/>
            <a:ext cx="46038" cy="730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Реши задачу</a:t>
            </a:r>
            <a:endParaRPr lang="ru-RU" sz="44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</a:rPr>
              <a:t>Для крепления мачты нужно </a:t>
            </a:r>
            <a:r>
              <a:rPr lang="ru-RU" sz="3600" dirty="0" smtClean="0">
                <a:solidFill>
                  <a:prstClr val="black"/>
                </a:solidFill>
              </a:rPr>
              <a:t>установить </a:t>
            </a:r>
            <a:r>
              <a:rPr lang="ru-RU" sz="3600" dirty="0">
                <a:solidFill>
                  <a:prstClr val="black"/>
                </a:solidFill>
              </a:rPr>
              <a:t>4 троса. Один конец каждого троса должен крепиться на высоте 12 м, другой на земле на расстоянии 5 м от мачты. 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</a:rPr>
              <a:t>Хватит ли 50 м троса для крепления мачты?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Практическая работа</a:t>
            </a:r>
            <a:endParaRPr lang="ru-RU" dirty="0"/>
          </a:p>
        </p:txBody>
      </p:sp>
      <p:sp>
        <p:nvSpPr>
          <p:cNvPr id="18434" name="Объект 5"/>
          <p:cNvSpPr>
            <a:spLocks noGrp="1"/>
          </p:cNvSpPr>
          <p:nvPr>
            <p:ph sz="half" idx="1"/>
          </p:nvPr>
        </p:nvSpPr>
        <p:spPr>
          <a:xfrm>
            <a:off x="1630363" y="1574800"/>
            <a:ext cx="32924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18435" name="Объект 6"/>
          <p:cNvSpPr>
            <a:spLocks noGrp="1"/>
          </p:cNvSpPr>
          <p:nvPr>
            <p:ph sz="half" idx="2"/>
          </p:nvPr>
        </p:nvSpPr>
        <p:spPr>
          <a:xfrm>
            <a:off x="5089525" y="1574800"/>
            <a:ext cx="32924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484313"/>
            <a:ext cx="4535488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6" name="Объект 5"/>
          <p:cNvSpPr>
            <a:spLocks noGrp="1"/>
          </p:cNvSpPr>
          <p:nvPr>
            <p:ph sz="half" idx="1"/>
          </p:nvPr>
        </p:nvSpPr>
        <p:spPr>
          <a:xfrm>
            <a:off x="250825" y="549275"/>
            <a:ext cx="3889375" cy="46085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21507" name="Объект 6"/>
          <p:cNvSpPr>
            <a:spLocks noGrp="1"/>
          </p:cNvSpPr>
          <p:nvPr>
            <p:ph sz="half" idx="2"/>
          </p:nvPr>
        </p:nvSpPr>
        <p:spPr>
          <a:xfrm>
            <a:off x="4211638" y="549275"/>
            <a:ext cx="4681537" cy="55514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– Пифагор – один из самых известных учёных, но и самая загадочная личность, человек символ, философ и пророк. Он был властителем дум и проповедником созданной им религии. Его обожествляли и ненавидели. Так, кто же ты Пифагор?</a:t>
            </a: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052513"/>
            <a:ext cx="37449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4294967295"/>
          </p:nvPr>
        </p:nvSpPr>
        <p:spPr>
          <a:xfrm>
            <a:off x="323850" y="188913"/>
            <a:ext cx="8640763" cy="62642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400" smtClean="0"/>
              <a:t>Пифагор родился в 570 г. до н. э. на острове Самос.</a:t>
            </a:r>
            <a:br>
              <a:rPr lang="ru-RU" sz="2400" smtClean="0"/>
            </a:br>
            <a:r>
              <a:rPr lang="ru-RU" sz="2400" smtClean="0"/>
              <a:t>Отец его Мнесарх – резчик по драгоценным камням. Имя его матери неизвестно, по некоторым  источникам называют её Пифаидой, дочерью основателя Самоса. По  многим античным свидетельствам, родившийся у них мальчик был сказачно красив, а вскоре проявил свои незаурядные способности. В 20 лет он по совету учителя отправляется путешествовать в поисках познаний. Попадает в Милет, общается со знаменитым Фалесом, учится многому у него. Затем по совету Фалеса отправляется в Египет, путешествует по странам Востока, посещает Египет и Вавилон, подробно изучает восточную математику.  После 20 лет странствий возвращается на родину.  Затем поселяется в городе Кротоне и создаёт там знаменитую Пифагорейскую школу.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152400"/>
            <a:ext cx="2890838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2058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3219450" y="3729038"/>
          <a:ext cx="114300" cy="215900"/>
        </p:xfrm>
        <a:graphic>
          <a:graphicData uri="http://schemas.openxmlformats.org/presentationml/2006/ole">
            <p:oleObj spid="_x0000_s2058" name="Формула" r:id="rId3" imgW="114120" imgH="215640" progId="Equation.3">
              <p:embed/>
            </p:oleObj>
          </a:graphicData>
        </a:graphic>
      </p:graphicFrame>
      <p:sp>
        <p:nvSpPr>
          <p:cNvPr id="2060" name="Текст 4"/>
          <p:cNvSpPr>
            <a:spLocks noGrp="1"/>
          </p:cNvSpPr>
          <p:nvPr>
            <p:ph sz="half" idx="2"/>
          </p:nvPr>
        </p:nvSpPr>
        <p:spPr>
          <a:xfrm>
            <a:off x="3348038" y="333375"/>
            <a:ext cx="5033962" cy="57673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Традиционно авторство теоремы приписывают греческому философу и математику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  <a:hlinkClick r:id="rId4" tooltip="Пифагор"/>
              </a:rPr>
              <a:t>Пифагору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хотя есть свидетельства того, что теорема была известна задолго до него в Вавилоне и Древнем Китае. Возможно, Пифагор и узнал эту теорему во время своего путешествия по Египту и Вавилону, а может быть, и в Милетской школе. Однако есть свидетельства, что доказательство теоремы впервые было приведено именно им, или , по крайней мере, в его школе. </a:t>
            </a:r>
            <a:endParaRPr lang="ru-RU" sz="2400" smtClean="0"/>
          </a:p>
        </p:txBody>
      </p:sp>
      <p:pic>
        <p:nvPicPr>
          <p:cNvPr id="206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333375"/>
            <a:ext cx="3024188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cap="none" smtClean="0">
                <a:latin typeface="Arial" charset="0"/>
              </a:rPr>
              <a:t>Египетский треугольник.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539750" y="1484313"/>
            <a:ext cx="4248150" cy="45180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Название «египетский треугольник» появилось уже в 5 веке до н.э. Принадлежит оно прямоугольному треугольнику, стороны которого равны соответственно 3, 4 и 5.</a:t>
            </a:r>
          </a:p>
          <a:p>
            <a:pPr marL="0" indent="0" eaLnBrk="1" hangingPunct="1">
              <a:buFont typeface="Arial" charset="0"/>
              <a:buNone/>
            </a:pP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Назван он был так потому, что очень широко применялся еще в Древнем Египте в различных сферах  жизнедеятельности.</a:t>
            </a:r>
          </a:p>
        </p:txBody>
      </p:sp>
      <p:pic>
        <p:nvPicPr>
          <p:cNvPr id="25603" name="Picture 5" descr="e-treug2-e13969965192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1484313"/>
            <a:ext cx="3578225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200" cap="none" smtClean="0">
                <a:latin typeface="Arial" charset="0"/>
              </a:rPr>
              <a:t>этот треугольник можно запросто построить с помощью простой веревки.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5148263" y="1700213"/>
            <a:ext cx="3683000" cy="4568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1600" b="0" smtClean="0"/>
              <a:t>В пространстве достаточно сложно отложить прямой угол, (как же это сделать, когда в природе редко встретишь прямые линии, а уж тем более прямые углы, не от чего отталкиваться!), но египтяне изобрели интересный способ. Они брали веревку, отмеряли на ней узелками 12 частей, а потом складывали из нее треугольник, стороны которого равны 3 , 4 и 5 частям соответственно. В этом треугольнике прямой угол получался сам собой! А уже имея такой инструмент, они могли с большой точностью строить свои сооружения, например, пирамиды. А также использовать его для разметки земли под сельскохозяйственные работы.</a:t>
            </a:r>
            <a:r>
              <a:rPr lang="ru-RU" sz="1600" smtClean="0"/>
              <a:t> </a:t>
            </a:r>
          </a:p>
        </p:txBody>
      </p:sp>
      <p:pic>
        <p:nvPicPr>
          <p:cNvPr id="26627" name="Picture 5" descr="e-treug1-e13969961152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73238"/>
            <a:ext cx="4968875" cy="361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498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Главная</vt:lpstr>
      <vt:lpstr>Формула</vt:lpstr>
      <vt:lpstr> ТЕОРЕМА ПИФАГОРА</vt:lpstr>
      <vt:lpstr>Найди площадь фигуры</vt:lpstr>
      <vt:lpstr>Реши задачу</vt:lpstr>
      <vt:lpstr>Практическая работа</vt:lpstr>
      <vt:lpstr>Слайд 5</vt:lpstr>
      <vt:lpstr>Слайд 6</vt:lpstr>
      <vt:lpstr>Слайд 7</vt:lpstr>
      <vt:lpstr>Египетский треугольник.</vt:lpstr>
      <vt:lpstr>этот треугольник можно запросто построить с помощью простой веревки.</vt:lpstr>
      <vt:lpstr>А теперь про Пифагора. Египетский треугольник тесно связан с его именем.</vt:lpstr>
      <vt:lpstr>Решите  задачи:</vt:lpstr>
      <vt:lpstr>АЛГОРИТМ </vt:lpstr>
      <vt:lpstr>Домашнее задание</vt:lpstr>
      <vt:lpstr>“Теорема Пифагора”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makcimum</dc:creator>
  <cp:lastModifiedBy>Пользователь</cp:lastModifiedBy>
  <cp:revision>22</cp:revision>
  <dcterms:created xsi:type="dcterms:W3CDTF">2013-03-10T09:18:28Z</dcterms:created>
  <dcterms:modified xsi:type="dcterms:W3CDTF">2022-12-06T14:37:25Z</dcterms:modified>
</cp:coreProperties>
</file>