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9" r:id="rId3"/>
    <p:sldId id="259" r:id="rId4"/>
    <p:sldId id="261" r:id="rId5"/>
    <p:sldId id="262" r:id="rId6"/>
    <p:sldId id="292" r:id="rId7"/>
    <p:sldId id="294" r:id="rId8"/>
    <p:sldId id="296" r:id="rId9"/>
    <p:sldId id="264" r:id="rId10"/>
    <p:sldId id="266" r:id="rId11"/>
    <p:sldId id="267" r:id="rId12"/>
    <p:sldId id="268" r:id="rId13"/>
    <p:sldId id="269" r:id="rId14"/>
    <p:sldId id="270" r:id="rId15"/>
    <p:sldId id="263" r:id="rId16"/>
    <p:sldId id="265" r:id="rId17"/>
    <p:sldId id="293" r:id="rId18"/>
    <p:sldId id="271" r:id="rId19"/>
    <p:sldId id="272" r:id="rId20"/>
    <p:sldId id="274" r:id="rId21"/>
    <p:sldId id="273" r:id="rId22"/>
    <p:sldId id="275" r:id="rId23"/>
    <p:sldId id="285" r:id="rId24"/>
    <p:sldId id="286" r:id="rId25"/>
    <p:sldId id="295" r:id="rId26"/>
    <p:sldId id="284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55" autoAdjust="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2EDF-18B0-4BFD-B16E-DCAD1118E79A}" type="datetimeFigureOut">
              <a:rPr lang="ru-RU" smtClean="0"/>
              <a:pPr/>
              <a:t>25.02.2023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6FB3-E3DB-4C3B-86F8-94640FF858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l="14306" t="197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71480"/>
            <a:ext cx="733175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урока:</a:t>
            </a:r>
          </a:p>
          <a:p>
            <a:pPr algn="ctr"/>
            <a:endParaRPr lang="ru-RU" sz="6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Единицы измерения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площадей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1746" name="Picture 2" descr="http://english-study-cafe.ru/images/school_autum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2714644" cy="2035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s00.infourok.ru/images/doc/308/307653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52" cy="6322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s00.infourok.ru/images/doc/308/307653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22"/>
            <a:ext cx="8715436" cy="653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s00.infourok.ru/images/doc/308/30765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89"/>
            <a:ext cx="8858280" cy="6643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s00.infourok.ru/images/doc/308/307653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715404" cy="653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s00.infourok.ru/images/doc/308/307653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786842" cy="6590132"/>
          </a:xfrm>
          <a:prstGeom prst="rect">
            <a:avLst/>
          </a:prstGeom>
          <a:noFill/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928794" y="4143380"/>
            <a:ext cx="1571636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857752" y="4143380"/>
            <a:ext cx="1428760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107653" y="4893479"/>
            <a:ext cx="1500198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108447" y="4892685"/>
            <a:ext cx="1500198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14612" y="4929198"/>
            <a:ext cx="1571636" cy="158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s00.infourok.ru/images/doc/308/307653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75001"/>
            <a:ext cx="8643998" cy="6482999"/>
          </a:xfrm>
          <a:prstGeom prst="rect">
            <a:avLst/>
          </a:prstGeom>
          <a:noFill/>
        </p:spPr>
      </p:pic>
      <p:pic>
        <p:nvPicPr>
          <p:cNvPr id="3" name="Picture 2" descr="http://veselajashkola.ru/wp-content/uploads/2011/10/shkolnye_kartinki_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85926"/>
            <a:ext cx="17859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50099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Ответы:</a:t>
            </a:r>
          </a:p>
          <a:p>
            <a:r>
              <a:rPr lang="ru-RU" sz="4000" b="1" dirty="0" smtClean="0"/>
              <a:t>1 см²    =   100 мм²</a:t>
            </a:r>
          </a:p>
          <a:p>
            <a:r>
              <a:rPr lang="ru-RU" sz="4000" b="1" dirty="0" smtClean="0"/>
              <a:t>1 дм²   =    100 см ²</a:t>
            </a:r>
          </a:p>
          <a:p>
            <a:r>
              <a:rPr lang="ru-RU" sz="4000" b="1" dirty="0" smtClean="0"/>
              <a:t>1 м²      =   10 000 см² </a:t>
            </a:r>
          </a:p>
          <a:p>
            <a:r>
              <a:rPr lang="ru-RU" sz="4000" b="1" dirty="0" smtClean="0"/>
              <a:t>1 км²   = 1 000 000 м²</a:t>
            </a:r>
          </a:p>
          <a:p>
            <a:r>
              <a:rPr lang="ru-RU" sz="4000" b="1" dirty="0" smtClean="0"/>
              <a:t>1 га      =      100 а</a:t>
            </a:r>
          </a:p>
          <a:p>
            <a:r>
              <a:rPr lang="ru-RU" sz="4000" b="1" dirty="0" smtClean="0"/>
              <a:t>1 а       =      100 м²</a:t>
            </a:r>
          </a:p>
          <a:p>
            <a:endParaRPr lang="ru-RU" sz="4000" b="1" dirty="0" smtClean="0"/>
          </a:p>
          <a:p>
            <a:endParaRPr lang="ru-RU" sz="4000" b="1" dirty="0" smtClean="0"/>
          </a:p>
          <a:p>
            <a:endParaRPr lang="ru-RU" sz="4000" b="1" dirty="0" smtClean="0"/>
          </a:p>
          <a:p>
            <a:r>
              <a:rPr lang="ru-RU" sz="4000" b="1" dirty="0" smtClean="0"/>
              <a:t> </a:t>
            </a:r>
            <a:endParaRPr lang="ru-RU" sz="4000" b="1" dirty="0"/>
          </a:p>
        </p:txBody>
      </p:sp>
      <p:pic>
        <p:nvPicPr>
          <p:cNvPr id="3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l="75000" t="16666"/>
          <a:stretch>
            <a:fillRect/>
          </a:stretch>
        </p:blipFill>
        <p:spPr bwMode="auto">
          <a:xfrm>
            <a:off x="6286512" y="0"/>
            <a:ext cx="2857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8750"/>
          <a:stretch>
            <a:fillRect/>
          </a:stretch>
        </p:blipFill>
        <p:spPr bwMode="auto">
          <a:xfrm>
            <a:off x="0" y="1928802"/>
            <a:ext cx="9144000" cy="55721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642918"/>
            <a:ext cx="742955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Практическая работа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s41.radikal.ru/i092/1208/01/5efe0279361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99354"/>
            <a:ext cx="3429024" cy="47586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2428868"/>
            <a:ext cx="3571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Найти площадь парты, занимаемая одним учеником.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s00.infourok.ru/images/doc/308/307653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5025"/>
            <a:ext cx="8643966" cy="6482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2000240"/>
            <a:ext cx="2428892" cy="3500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5003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221455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Да,  нет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2357430"/>
            <a:ext cx="42862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2500306"/>
            <a:ext cx="5715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</a:t>
            </a:r>
          </a:p>
          <a:p>
            <a:r>
              <a:rPr lang="ru-RU" sz="3200" dirty="0" smtClean="0"/>
              <a:t>2</a:t>
            </a:r>
          </a:p>
          <a:p>
            <a:r>
              <a:rPr lang="ru-RU" sz="3200" dirty="0" smtClean="0"/>
              <a:t>3</a:t>
            </a:r>
          </a:p>
          <a:p>
            <a:r>
              <a:rPr lang="ru-RU" sz="3200" dirty="0" smtClean="0"/>
              <a:t>4</a:t>
            </a:r>
          </a:p>
          <a:p>
            <a:r>
              <a:rPr lang="ru-RU" sz="3200" dirty="0" smtClean="0"/>
              <a:t>5</a:t>
            </a:r>
          </a:p>
          <a:p>
            <a:r>
              <a:rPr lang="ru-RU" sz="3200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4400" y="265270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s00.infourok.ru/images/doc/308/307653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8750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50004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Цели урока: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72152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Систематизировать знания о единицах измерения площадей;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Устанавливать между ними соответствие;</a:t>
            </a:r>
          </a:p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Применять единицы измерения площадей в повседневной жизни.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s00.infourok.ru/images/doc/308/307653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5670"/>
            <a:ext cx="9096437" cy="6822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s00.infourok.ru/images/doc/308/307653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s00.infourok.ru/images/doc/308/307653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9791"/>
          <a:stretch>
            <a:fillRect/>
          </a:stretch>
        </p:blipFill>
        <p:spPr bwMode="auto">
          <a:xfrm>
            <a:off x="0" y="1000108"/>
            <a:ext cx="9144000" cy="55007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1571612"/>
            <a:ext cx="73581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Размеры оконного стекла – 2м ×3м.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Сколько потребуется денег для установки 4 пластиковых окон , если 1 м² пластиковых окон стоит 6000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руб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214290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 группа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9791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1785926"/>
            <a:ext cx="6715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Решение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2×3 =6м²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6×4= 24м²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6 000×24=144 000 руб.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656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Работа по вариантам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8750"/>
          <a:stretch>
            <a:fillRect/>
          </a:stretch>
        </p:blipFill>
        <p:spPr bwMode="auto">
          <a:xfrm>
            <a:off x="0" y="1500174"/>
            <a:ext cx="9144000" cy="5929307"/>
          </a:xfrm>
          <a:prstGeom prst="rect">
            <a:avLst/>
          </a:prstGeom>
          <a:noFill/>
        </p:spPr>
      </p:pic>
      <p:pic>
        <p:nvPicPr>
          <p:cNvPr id="512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14488"/>
            <a:ext cx="1095375" cy="1447800"/>
          </a:xfrm>
          <a:prstGeom prst="rect">
            <a:avLst/>
          </a:prstGeom>
          <a:noFill/>
        </p:spPr>
      </p:pic>
      <p:pic>
        <p:nvPicPr>
          <p:cNvPr id="5127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1095375" cy="1447800"/>
          </a:xfrm>
          <a:prstGeom prst="rect">
            <a:avLst/>
          </a:prstGeom>
          <a:noFill/>
        </p:spPr>
      </p:pic>
      <p:pic>
        <p:nvPicPr>
          <p:cNvPr id="5126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429000"/>
            <a:ext cx="1114425" cy="714380"/>
          </a:xfrm>
          <a:prstGeom prst="rect">
            <a:avLst/>
          </a:prstGeom>
          <a:noFill/>
        </p:spPr>
      </p:pic>
      <p:pic>
        <p:nvPicPr>
          <p:cNvPr id="5125" name="Рисунок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429000"/>
            <a:ext cx="1143000" cy="714380"/>
          </a:xfrm>
          <a:prstGeom prst="rect">
            <a:avLst/>
          </a:prstGeom>
          <a:noFill/>
        </p:spPr>
      </p:pic>
      <p:pic>
        <p:nvPicPr>
          <p:cNvPr id="5124" name="Рисунок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500570"/>
            <a:ext cx="1066800" cy="642942"/>
          </a:xfrm>
          <a:prstGeom prst="rect">
            <a:avLst/>
          </a:prstGeom>
          <a:noFill/>
        </p:spPr>
      </p:pic>
      <p:pic>
        <p:nvPicPr>
          <p:cNvPr id="5123" name="Рисунок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429132"/>
            <a:ext cx="1162050" cy="714380"/>
          </a:xfrm>
          <a:prstGeom prst="rect">
            <a:avLst/>
          </a:prstGeom>
          <a:noFill/>
        </p:spPr>
      </p:pic>
      <p:pic>
        <p:nvPicPr>
          <p:cNvPr id="5122" name="Рисунок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43042" y="5357826"/>
            <a:ext cx="1095375" cy="714380"/>
          </a:xfrm>
          <a:prstGeom prst="rect">
            <a:avLst/>
          </a:prstGeom>
          <a:noFill/>
        </p:spPr>
      </p:pic>
      <p:pic>
        <p:nvPicPr>
          <p:cNvPr id="5121" name="Рисунок 1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5357826"/>
            <a:ext cx="1181100" cy="785818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428728" y="1142984"/>
            <a:ext cx="406823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Выразите в квадратных метрах: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720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1357290" y="3071810"/>
            <a:ext cx="325018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Выразите в гектарах: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57200" y="423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214414" y="4000504"/>
            <a:ext cx="315169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Выразите в арах: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5505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142976" y="5000636"/>
            <a:ext cx="43115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Выразите в гектарах и арах: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457200" y="679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0" y="7239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785926"/>
            <a:ext cx="8858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Задача. </a:t>
            </a:r>
          </a:p>
          <a:p>
            <a:r>
              <a:rPr lang="ru-RU" sz="4000" b="1" dirty="0" smtClean="0"/>
              <a:t>Найдите площадь самой большой </a:t>
            </a:r>
          </a:p>
          <a:p>
            <a:r>
              <a:rPr lang="ru-RU" sz="4000" b="1" dirty="0" smtClean="0"/>
              <a:t>комнаты в вашем доме. </a:t>
            </a:r>
          </a:p>
          <a:p>
            <a:r>
              <a:rPr lang="ru-RU" sz="4000" b="1" dirty="0" smtClean="0"/>
              <a:t>Сколько понадобится денег</a:t>
            </a:r>
          </a:p>
          <a:p>
            <a:r>
              <a:rPr lang="ru-RU" sz="4000" b="1" dirty="0" smtClean="0"/>
              <a:t> для покрытия пола линолеумом?</a:t>
            </a:r>
          </a:p>
          <a:p>
            <a:r>
              <a:rPr lang="ru-RU" sz="4000" b="1" dirty="0" smtClean="0"/>
              <a:t>Цена 1 м² 300 рублей.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9791"/>
          <a:stretch>
            <a:fillRect/>
          </a:stretch>
        </p:blipFill>
        <p:spPr bwMode="auto">
          <a:xfrm>
            <a:off x="0" y="428604"/>
            <a:ext cx="9144000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928670"/>
            <a:ext cx="639790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урок!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playcast.ru/uploads/2014/05/18/863347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447924"/>
            <a:ext cx="6657975" cy="441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fs00.infourok.ru/images/doc/308/307653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s00.infourok.ru/images/doc/308/307653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46"/>
            <a:ext cx="8715404" cy="653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fs00.infourok.ru/images/doc/308/307653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0711"/>
            <a:ext cx="8929718" cy="6697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8611"/>
          <a:stretch>
            <a:fillRect/>
          </a:stretch>
        </p:blipFill>
        <p:spPr bwMode="auto">
          <a:xfrm>
            <a:off x="0" y="857232"/>
            <a:ext cx="9144000" cy="55816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357298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№ 801:           № 805</a:t>
            </a:r>
          </a:p>
          <a:p>
            <a:pPr marL="742950" indent="-742950">
              <a:buFont typeface="+mj-lt"/>
              <a:buAutoNum type="alphaLcParenR"/>
            </a:pPr>
            <a:r>
              <a:rPr lang="ru-RU" sz="3600" b="1" dirty="0" smtClean="0"/>
              <a:t> 2дм         1) 58×78=4524м²</a:t>
            </a:r>
          </a:p>
          <a:p>
            <a:pPr marL="742950" indent="-742950"/>
            <a:r>
              <a:rPr lang="ru-RU" sz="3600" b="1" dirty="0" smtClean="0"/>
              <a:t>б)    5 см         2) 64×38=2432м²</a:t>
            </a:r>
          </a:p>
          <a:p>
            <a:pPr marL="742950" indent="-742950"/>
            <a:r>
              <a:rPr lang="ru-RU" sz="3600" b="1" dirty="0" smtClean="0"/>
              <a:t>в)    9 м           3) 4524-2432=2092м²</a:t>
            </a:r>
          </a:p>
          <a:p>
            <a:pPr marL="742950" indent="-742950"/>
            <a:r>
              <a:rPr lang="ru-RU" sz="3600" b="1" dirty="0" smtClean="0"/>
              <a:t>г)   20см</a:t>
            </a:r>
          </a:p>
          <a:p>
            <a:pPr marL="742950" indent="-742950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0"/>
            <a:ext cx="6302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Московская область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928670"/>
            <a:ext cx="749937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286000" y="428625"/>
            <a:ext cx="41005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2060"/>
                </a:solidFill>
                <a:latin typeface="Arial Black" pitchFamily="34" charset="0"/>
              </a:rPr>
              <a:t>Территория </a:t>
            </a:r>
            <a:endParaRPr lang="ru-RU" sz="440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643998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4143404"/>
                <a:gridCol w="371477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Государство 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</a:rPr>
                        <a:t>Общая площадь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1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Финляндия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337 тыс. кв. км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2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Великобритания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244,8 тыс. кв. км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3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Литва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65,2 тыс. кв. км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Arial Black" pitchFamily="34" charset="0"/>
                        </a:rPr>
                        <a:t>4</a:t>
                      </a:r>
                      <a:endParaRPr lang="ru-RU" sz="32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Московская</a:t>
                      </a:r>
                      <a:r>
                        <a:rPr lang="ru-RU" sz="3200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область</a:t>
                      </a:r>
                      <a:endParaRPr lang="ru-RU" sz="3200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45,9 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тыс. кв. км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64291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Исключите лишнее</a:t>
            </a:r>
            <a:endParaRPr lang="ru-RU" sz="3600" b="1" dirty="0"/>
          </a:p>
        </p:txBody>
      </p:sp>
      <p:pic>
        <p:nvPicPr>
          <p:cNvPr id="4" name="Picture 2" descr="http://fs00.infourok.ru/images/doc/308/307653/img29.jpg"/>
          <p:cNvPicPr>
            <a:picLocks noChangeAspect="1" noChangeArrowheads="1"/>
          </p:cNvPicPr>
          <p:nvPr/>
        </p:nvPicPr>
        <p:blipFill>
          <a:blip r:embed="rId2"/>
          <a:srcRect t="19791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1928802"/>
            <a:ext cx="5357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М²                    км²</a:t>
            </a:r>
          </a:p>
          <a:p>
            <a:r>
              <a:rPr lang="ru-RU" sz="4800" b="1" dirty="0" smtClean="0"/>
              <a:t>Дм²                   а</a:t>
            </a:r>
          </a:p>
          <a:p>
            <a:r>
              <a:rPr lang="ru-RU" sz="4800" b="1" dirty="0" smtClean="0"/>
              <a:t>М                     см²</a:t>
            </a:r>
          </a:p>
          <a:p>
            <a:r>
              <a:rPr lang="ru-RU" sz="4800" b="1" dirty="0" smtClean="0"/>
              <a:t>Г                      час</a:t>
            </a:r>
            <a:endParaRPr lang="ru-RU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000636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м² км² дм²  а  см²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267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Пользователь</cp:lastModifiedBy>
  <cp:revision>35</cp:revision>
  <dcterms:created xsi:type="dcterms:W3CDTF">2015-12-15T05:18:41Z</dcterms:created>
  <dcterms:modified xsi:type="dcterms:W3CDTF">2023-02-25T10:43:50Z</dcterms:modified>
</cp:coreProperties>
</file>