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62" r:id="rId7"/>
    <p:sldId id="265" r:id="rId8"/>
    <p:sldId id="267" r:id="rId9"/>
    <p:sldId id="268" r:id="rId10"/>
    <p:sldId id="269" r:id="rId11"/>
    <p:sldId id="270" r:id="rId12"/>
    <p:sldId id="272" r:id="rId13"/>
    <p:sldId id="274" r:id="rId14"/>
    <p:sldId id="275" r:id="rId15"/>
    <p:sldId id="276" r:id="rId16"/>
    <p:sldId id="278" r:id="rId17"/>
    <p:sldId id="277" r:id="rId18"/>
    <p:sldId id="279" r:id="rId19"/>
    <p:sldId id="28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5405" userDrawn="1">
          <p15:clr>
            <a:srgbClr val="A4A3A4"/>
          </p15:clr>
        </p15:guide>
        <p15:guide id="3" pos="2003" userDrawn="1">
          <p15:clr>
            <a:srgbClr val="A4A3A4"/>
          </p15:clr>
        </p15:guide>
        <p15:guide id="4" orient="horz" pos="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35"/>
    <a:srgbClr val="004C48"/>
    <a:srgbClr val="00928B"/>
    <a:srgbClr val="FFB96A"/>
    <a:srgbClr val="00E6DB"/>
    <a:srgbClr val="80FF0D"/>
    <a:srgbClr val="002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78" autoAdjust="0"/>
  </p:normalViewPr>
  <p:slideViewPr>
    <p:cSldViewPr snapToGrid="0" showGuides="1">
      <p:cViewPr varScale="1">
        <p:scale>
          <a:sx n="83" d="100"/>
          <a:sy n="83" d="100"/>
        </p:scale>
        <p:origin x="504" y="77"/>
      </p:cViewPr>
      <p:guideLst>
        <p:guide orient="horz" pos="232"/>
        <p:guide pos="5405"/>
        <p:guide pos="2003"/>
        <p:guide orient="horz" pos="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7E19D-7ECC-4AC2-B291-E723106C3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8E0807-5EB8-4AAD-9FE0-AEFFDEE698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3A06D2-663D-471C-87FA-FB0A58C1F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10ED01-EA98-4645-928A-7F0E9571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624D39-E802-4E00-BDCC-462BEE3DC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688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756ED-2C85-4F0B-B5CE-9A9D7020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45AF89-22F0-41EB-80A9-8C8AA849D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C3118-3153-499C-AAE1-B0C580074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0FBB9B-BCA7-43AF-9C0D-6AF097159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F6D92F-F632-4FAE-9926-C2290ECB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43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123136-09FB-43A2-B2C2-171B03AE7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39C950C-5DAA-4CEF-8DA8-306836AB1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C82E19-CB42-4AF1-8279-7E5438C1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CA453A-28DB-4928-9E62-A1A50F1C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464837-A63E-46D9-A606-BD2CB3C2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59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FC4D0C-38B7-4F23-8C04-56B87BB8B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3557CE-DCBB-4046-AF24-01E323F33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27EC06-D52A-447F-9ADD-E7CEF6DB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591662-CD3F-4C2E-98A3-A8C38D071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A7870-4E51-492D-938A-F03D2814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9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83C3D-BA98-4DD1-8FFD-94DE4B706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039C25-C6FF-4DC8-BA15-A4FB004B0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B48DD5-3538-405F-B362-1AEADC22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0D5F0C-48E4-4A55-A6BF-1738EB36F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322C56-C5C0-429F-8DC9-1C316F18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4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4DAB1-37BC-4300-8B11-F8F4228FE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49399D-D21E-4F6B-8494-AAA053593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1561C-9A69-40D3-BF93-8988E55E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BF11B-FC75-4DCA-873A-5B79AE26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59D88-867D-4933-9B35-279B0A12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C91FC-92B3-4D06-BC52-AB1B6082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9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6ED1E-FAD2-47F1-96D6-1D9B2C06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0FB242-D710-46A5-861C-E57FFAF3E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841DFC-EE44-46A5-96AF-1117503AF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2D9E8FF-5509-48BC-ADE5-06CEDD366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2D7B7C-0C0A-4ADB-AC15-5435F04C0D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84BE45-5113-47A3-9E3F-F3E0C1E3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2BE8A6-41F0-45C5-ADAC-F8079C1A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6F62F1-84CD-497B-8CDF-80FD71F3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8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F7B38-98DF-44A6-ADED-473B02AE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545857-E369-4529-9167-508CE6A2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811D2C-D6EF-4FBC-93C0-6B5B1797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E84EBD-1264-46B0-A986-9ED6D74B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96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256709F-2C79-4EE2-A4F8-4D80608A4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67F54C-E71A-40C2-91AE-64C041E1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FE5AD7E-7C44-413D-AB01-600418D7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82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C791F-321C-42DC-BF8E-E6CCD609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48700-F543-413E-A435-3B1106066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E8BD8-2FE4-47C3-9E67-73F9EB03F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45F709-86D8-4335-AE9A-B46A947D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F5BC07-DA0D-4D50-B988-1B1E0812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37E380-2A6F-464B-A70E-7FA8D9B3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33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CD255-2FA4-4CB9-B6CE-6290C1D67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A6F06F-5D3D-44C7-B9FF-5A7A9E8EAD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78A81A-0FDF-436C-825D-B1897F391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3872E-FF17-463A-AB26-605E3818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104AC-18FD-4413-9CCF-5D2850529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E189E-90D9-44D9-89FF-45170665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898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C48"/>
            </a:gs>
            <a:gs pos="35000">
              <a:srgbClr val="003735"/>
            </a:gs>
            <a:gs pos="83000">
              <a:srgbClr val="003735"/>
            </a:gs>
            <a:gs pos="100000">
              <a:srgbClr val="00373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EA8EB-6635-471C-92AC-39B40D61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45F380-4361-4E5B-A2A8-0DC5A886D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A6454-B022-4B77-8C62-F0D26BCFA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81242-BC4B-4BAD-8F4D-2A9A15073C4A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B5300B-9F10-4E28-96B9-917CE5E8E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B54405-8D64-46C9-BF37-1DE63EC75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AF7F9-1011-49A9-89AF-9A5C08D002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25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2.jpeg"/><Relationship Id="rId7" Type="http://schemas.openxmlformats.org/officeDocument/2006/relationships/image" Target="../media/image19.jpg"/><Relationship Id="rId12" Type="http://schemas.openxmlformats.org/officeDocument/2006/relationships/image" Target="../media/image24.jf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3.jpg"/><Relationship Id="rId5" Type="http://schemas.microsoft.com/office/2007/relationships/hdphoto" Target="../media/hdphoto1.wdp"/><Relationship Id="rId10" Type="http://schemas.openxmlformats.org/officeDocument/2006/relationships/image" Target="../media/image22.jpg"/><Relationship Id="rId4" Type="http://schemas.openxmlformats.org/officeDocument/2006/relationships/image" Target="../media/image13.pn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fif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280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BED8195-A7BA-436E-B34D-3A44294DB344}"/>
              </a:ext>
            </a:extLst>
          </p:cNvPr>
          <p:cNvSpPr/>
          <p:nvPr/>
        </p:nvSpPr>
        <p:spPr>
          <a:xfrm>
            <a:off x="1717539" y="368300"/>
            <a:ext cx="8350613" cy="1111250"/>
          </a:xfrm>
          <a:prstGeom prst="roundRect">
            <a:avLst>
              <a:gd name="adj" fmla="val 14959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59E51-387F-4EAC-8BA0-49BC57419DA4}"/>
              </a:ext>
            </a:extLst>
          </p:cNvPr>
          <p:cNvSpPr txBox="1"/>
          <p:nvPr/>
        </p:nvSpPr>
        <p:spPr>
          <a:xfrm>
            <a:off x="4507196" y="638749"/>
            <a:ext cx="300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Радиосвязи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23FC81-D99F-4DE4-A1DD-8AF7BCE5B205}"/>
              </a:ext>
            </a:extLst>
          </p:cNvPr>
          <p:cNvSpPr txBox="1"/>
          <p:nvPr/>
        </p:nvSpPr>
        <p:spPr>
          <a:xfrm>
            <a:off x="2343363" y="675225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ektur" pitchFamily="2" charset="0"/>
              </a:rPr>
              <a:t>ФАКУЛЬТЕТ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90721F-A968-4847-87D2-73DC286AEE37}"/>
              </a:ext>
            </a:extLst>
          </p:cNvPr>
          <p:cNvSpPr txBox="1"/>
          <p:nvPr/>
        </p:nvSpPr>
        <p:spPr>
          <a:xfrm>
            <a:off x="1845172" y="467219"/>
            <a:ext cx="482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1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610B934D-3D08-455A-902C-9AF982B5747E}"/>
              </a:ext>
            </a:extLst>
          </p:cNvPr>
          <p:cNvCxnSpPr/>
          <p:nvPr/>
        </p:nvCxnSpPr>
        <p:spPr>
          <a:xfrm>
            <a:off x="4281714" y="467219"/>
            <a:ext cx="0" cy="8662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FB59A04-1948-4931-AF56-75AC2EB9AABB}"/>
              </a:ext>
            </a:extLst>
          </p:cNvPr>
          <p:cNvSpPr/>
          <p:nvPr/>
        </p:nvSpPr>
        <p:spPr>
          <a:xfrm>
            <a:off x="1717539" y="1578469"/>
            <a:ext cx="8350613" cy="2234723"/>
          </a:xfrm>
          <a:prstGeom prst="roundRect">
            <a:avLst>
              <a:gd name="adj" fmla="val 6773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EBBEC-0DFC-467C-B88A-27016C956097}"/>
              </a:ext>
            </a:extLst>
          </p:cNvPr>
          <p:cNvSpPr txBox="1"/>
          <p:nvPr/>
        </p:nvSpPr>
        <p:spPr>
          <a:xfrm>
            <a:off x="1845172" y="1697474"/>
            <a:ext cx="6506981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Инфокоммуникационные технологии</a:t>
            </a:r>
          </a:p>
          <a:p>
            <a:pPr>
              <a:lnSpc>
                <a:spcPct val="8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Системы специальной связи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1744945-3D97-49A2-8677-297D32413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34" y="3932195"/>
            <a:ext cx="3960718" cy="2631877"/>
          </a:xfrm>
          <a:prstGeom prst="roundRect">
            <a:avLst>
              <a:gd name="adj" fmla="val 6246"/>
            </a:avLst>
          </a:prstGeom>
          <a:ln>
            <a:noFill/>
          </a:ln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2CA92A6-4A79-4ABE-BA7C-F4D586AF14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649" r="836"/>
          <a:stretch/>
        </p:blipFill>
        <p:spPr>
          <a:xfrm>
            <a:off x="1728474" y="3932197"/>
            <a:ext cx="4299490" cy="2631877"/>
          </a:xfrm>
          <a:prstGeom prst="roundRect">
            <a:avLst>
              <a:gd name="adj" fmla="val 6152"/>
            </a:avLst>
          </a:prstGeom>
          <a:effectLst/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A6CF48-CF35-4A80-A9D4-30748774C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51" y="2598231"/>
            <a:ext cx="903338" cy="898575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F028992-931A-49AE-AD2A-D3DACC4715AB}"/>
              </a:ext>
            </a:extLst>
          </p:cNvPr>
          <p:cNvSpPr txBox="1"/>
          <p:nvPr/>
        </p:nvSpPr>
        <p:spPr>
          <a:xfrm>
            <a:off x="2887889" y="2729705"/>
            <a:ext cx="300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Радиосвязь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B93AACF-C3AE-44BA-9EF2-65BDD2E399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5482" r="7550" b="5482"/>
          <a:stretch/>
        </p:blipFill>
        <p:spPr>
          <a:xfrm>
            <a:off x="5515151" y="2598231"/>
            <a:ext cx="903338" cy="898575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CEBAB95-DA9A-4D02-B798-674FD68B937B}"/>
              </a:ext>
            </a:extLst>
          </p:cNvPr>
          <p:cNvSpPr txBox="1"/>
          <p:nvPr/>
        </p:nvSpPr>
        <p:spPr>
          <a:xfrm>
            <a:off x="6418489" y="2700066"/>
            <a:ext cx="3009977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Спутниковая</a:t>
            </a:r>
            <a:b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</a:b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связь</a:t>
            </a:r>
          </a:p>
        </p:txBody>
      </p:sp>
    </p:spTree>
    <p:extLst>
      <p:ext uri="{BB962C8B-B14F-4D97-AF65-F5344CB8AC3E}">
        <p14:creationId xmlns:p14="http://schemas.microsoft.com/office/powerpoint/2010/main" val="2397397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BED8195-A7BA-436E-B34D-3A44294DB344}"/>
              </a:ext>
            </a:extLst>
          </p:cNvPr>
          <p:cNvSpPr/>
          <p:nvPr/>
        </p:nvSpPr>
        <p:spPr>
          <a:xfrm>
            <a:off x="2102168" y="368300"/>
            <a:ext cx="8350613" cy="1111250"/>
          </a:xfrm>
          <a:prstGeom prst="roundRect">
            <a:avLst>
              <a:gd name="adj" fmla="val 14959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23FC81-D99F-4DE4-A1DD-8AF7BCE5B205}"/>
              </a:ext>
            </a:extLst>
          </p:cNvPr>
          <p:cNvSpPr txBox="1"/>
          <p:nvPr/>
        </p:nvSpPr>
        <p:spPr>
          <a:xfrm>
            <a:off x="2727992" y="675225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ektur" pitchFamily="2" charset="0"/>
              </a:rPr>
              <a:t>ФАКУЛЬТЕТ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90721F-A968-4847-87D2-73DC286AEE37}"/>
              </a:ext>
            </a:extLst>
          </p:cNvPr>
          <p:cNvSpPr txBox="1"/>
          <p:nvPr/>
        </p:nvSpPr>
        <p:spPr>
          <a:xfrm>
            <a:off x="2229801" y="467219"/>
            <a:ext cx="620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2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610B934D-3D08-455A-902C-9AF982B5747E}"/>
              </a:ext>
            </a:extLst>
          </p:cNvPr>
          <p:cNvCxnSpPr/>
          <p:nvPr/>
        </p:nvCxnSpPr>
        <p:spPr>
          <a:xfrm>
            <a:off x="4666343" y="467219"/>
            <a:ext cx="0" cy="8662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FB59A04-1948-4931-AF56-75AC2EB9AABB}"/>
              </a:ext>
            </a:extLst>
          </p:cNvPr>
          <p:cNvSpPr/>
          <p:nvPr/>
        </p:nvSpPr>
        <p:spPr>
          <a:xfrm>
            <a:off x="2102168" y="1578470"/>
            <a:ext cx="8350613" cy="3087874"/>
          </a:xfrm>
          <a:prstGeom prst="roundRect">
            <a:avLst>
              <a:gd name="adj" fmla="val 6773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EBBEC-0DFC-467C-B88A-27016C956097}"/>
              </a:ext>
            </a:extLst>
          </p:cNvPr>
          <p:cNvSpPr txBox="1"/>
          <p:nvPr/>
        </p:nvSpPr>
        <p:spPr>
          <a:xfrm>
            <a:off x="2229801" y="1697474"/>
            <a:ext cx="6506981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Инфокоммуникационные технологии</a:t>
            </a:r>
          </a:p>
          <a:p>
            <a:pPr>
              <a:lnSpc>
                <a:spcPct val="8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Системы специальной связи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B190AF-3F3C-486B-A4BE-70399C5F2F5D}"/>
              </a:ext>
            </a:extLst>
          </p:cNvPr>
          <p:cNvSpPr txBox="1"/>
          <p:nvPr/>
        </p:nvSpPr>
        <p:spPr>
          <a:xfrm>
            <a:off x="4891825" y="486257"/>
            <a:ext cx="4154049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Многоканальных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телекоммуникационных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A830D8-3105-4209-B1F2-EE9E29D5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r="161"/>
          <a:stretch/>
        </p:blipFill>
        <p:spPr>
          <a:xfrm>
            <a:off x="2369180" y="2598232"/>
            <a:ext cx="785896" cy="781752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E38F0-2176-4396-B4AA-340C9E3F2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b="264"/>
          <a:stretch/>
        </p:blipFill>
        <p:spPr>
          <a:xfrm>
            <a:off x="2369180" y="3549840"/>
            <a:ext cx="785896" cy="781752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5185E6D-A3B5-4644-A50D-EA662F088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b="264"/>
          <a:stretch/>
        </p:blipFill>
        <p:spPr>
          <a:xfrm>
            <a:off x="6106609" y="3549840"/>
            <a:ext cx="785896" cy="781752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089EFB-6AC2-47F6-BCEC-52388B25A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b="264"/>
          <a:stretch/>
        </p:blipFill>
        <p:spPr>
          <a:xfrm>
            <a:off x="6106609" y="2647248"/>
            <a:ext cx="785896" cy="781752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FE956F-AB16-4F01-9267-A68269864407}"/>
              </a:ext>
            </a:extLst>
          </p:cNvPr>
          <p:cNvSpPr txBox="1"/>
          <p:nvPr/>
        </p:nvSpPr>
        <p:spPr>
          <a:xfrm>
            <a:off x="3272518" y="2647476"/>
            <a:ext cx="300997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Оптическая</a:t>
            </a:r>
          </a:p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связь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23179-59C9-45EC-B6D9-C4B5F9FFDAF5}"/>
              </a:ext>
            </a:extLst>
          </p:cNvPr>
          <p:cNvSpPr txBox="1"/>
          <p:nvPr/>
        </p:nvSpPr>
        <p:spPr>
          <a:xfrm>
            <a:off x="3272518" y="3599084"/>
            <a:ext cx="300997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Коммутационные</a:t>
            </a:r>
          </a:p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F3CFC9-DF8B-494E-A730-8238DF25FDEE}"/>
              </a:ext>
            </a:extLst>
          </p:cNvPr>
          <p:cNvSpPr txBox="1"/>
          <p:nvPr/>
        </p:nvSpPr>
        <p:spPr>
          <a:xfrm>
            <a:off x="6892505" y="2647476"/>
            <a:ext cx="300997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Администрирование</a:t>
            </a:r>
          </a:p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сетей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6D9A98-354E-4683-AB1F-9CAA7418A8E3}"/>
              </a:ext>
            </a:extLst>
          </p:cNvPr>
          <p:cNvSpPr txBox="1"/>
          <p:nvPr/>
        </p:nvSpPr>
        <p:spPr>
          <a:xfrm>
            <a:off x="6892505" y="3599084"/>
            <a:ext cx="356027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Телекоммуникационные</a:t>
            </a:r>
          </a:p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системы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2B9CF41-B229-4088-BE92-8D14A5F53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b="32042"/>
          <a:stretch/>
        </p:blipFill>
        <p:spPr>
          <a:xfrm>
            <a:off x="2102167" y="4768155"/>
            <a:ext cx="4180327" cy="1835845"/>
          </a:xfrm>
          <a:prstGeom prst="roundRect">
            <a:avLst>
              <a:gd name="adj" fmla="val 9552"/>
            </a:avLst>
          </a:prstGeom>
          <a:ln>
            <a:noFill/>
          </a:ln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FE9213-3DFC-4CAB-B080-3221C412E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0" b="15510"/>
          <a:stretch/>
        </p:blipFill>
        <p:spPr>
          <a:xfrm>
            <a:off x="6462818" y="4768155"/>
            <a:ext cx="3989963" cy="1835845"/>
          </a:xfrm>
          <a:prstGeom prst="roundRect">
            <a:avLst>
              <a:gd name="adj" fmla="val 9552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43174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BED8195-A7BA-436E-B34D-3A44294DB344}"/>
              </a:ext>
            </a:extLst>
          </p:cNvPr>
          <p:cNvSpPr/>
          <p:nvPr/>
        </p:nvSpPr>
        <p:spPr>
          <a:xfrm>
            <a:off x="1695768" y="368300"/>
            <a:ext cx="8350613" cy="1111250"/>
          </a:xfrm>
          <a:prstGeom prst="roundRect">
            <a:avLst>
              <a:gd name="adj" fmla="val 14959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23FC81-D99F-4DE4-A1DD-8AF7BCE5B205}"/>
              </a:ext>
            </a:extLst>
          </p:cNvPr>
          <p:cNvSpPr txBox="1"/>
          <p:nvPr/>
        </p:nvSpPr>
        <p:spPr>
          <a:xfrm>
            <a:off x="2321592" y="675225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ektur" pitchFamily="2" charset="0"/>
              </a:rPr>
              <a:t>ФАКУЛЬТЕТ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90721F-A968-4847-87D2-73DC286AEE37}"/>
              </a:ext>
            </a:extLst>
          </p:cNvPr>
          <p:cNvSpPr txBox="1"/>
          <p:nvPr/>
        </p:nvSpPr>
        <p:spPr>
          <a:xfrm>
            <a:off x="1823401" y="467219"/>
            <a:ext cx="620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3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610B934D-3D08-455A-902C-9AF982B5747E}"/>
              </a:ext>
            </a:extLst>
          </p:cNvPr>
          <p:cNvCxnSpPr/>
          <p:nvPr/>
        </p:nvCxnSpPr>
        <p:spPr>
          <a:xfrm>
            <a:off x="4259943" y="467219"/>
            <a:ext cx="0" cy="8662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FB59A04-1948-4931-AF56-75AC2EB9AABB}"/>
              </a:ext>
            </a:extLst>
          </p:cNvPr>
          <p:cNvSpPr/>
          <p:nvPr/>
        </p:nvSpPr>
        <p:spPr>
          <a:xfrm>
            <a:off x="1695768" y="1578470"/>
            <a:ext cx="8350613" cy="3087874"/>
          </a:xfrm>
          <a:prstGeom prst="roundRect">
            <a:avLst>
              <a:gd name="adj" fmla="val 6773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EBBEC-0DFC-467C-B88A-27016C956097}"/>
              </a:ext>
            </a:extLst>
          </p:cNvPr>
          <p:cNvSpPr txBox="1"/>
          <p:nvPr/>
        </p:nvSpPr>
        <p:spPr>
          <a:xfrm>
            <a:off x="1772601" y="1697474"/>
            <a:ext cx="843094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Применение и эксплуатация автоматизированных систем специального назначения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B190AF-3F3C-486B-A4BE-70399C5F2F5D}"/>
              </a:ext>
            </a:extLst>
          </p:cNvPr>
          <p:cNvSpPr txBox="1"/>
          <p:nvPr/>
        </p:nvSpPr>
        <p:spPr>
          <a:xfrm>
            <a:off x="4485425" y="486257"/>
            <a:ext cx="4154049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Многоканальных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телекоммуникационных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A830D8-3105-4209-B1F2-EE9E29D59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r="161"/>
          <a:stretch/>
        </p:blipFill>
        <p:spPr>
          <a:xfrm>
            <a:off x="1962780" y="2598232"/>
            <a:ext cx="785896" cy="781752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E38F0-2176-4396-B4AA-340C9E3F2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b="264"/>
          <a:stretch/>
        </p:blipFill>
        <p:spPr>
          <a:xfrm>
            <a:off x="1962780" y="3549840"/>
            <a:ext cx="785896" cy="781752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089EFB-6AC2-47F6-BCEC-52388B25A7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" b="264"/>
          <a:stretch/>
        </p:blipFill>
        <p:spPr>
          <a:xfrm>
            <a:off x="5874377" y="2647248"/>
            <a:ext cx="785896" cy="781752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FE956F-AB16-4F01-9267-A68269864407}"/>
              </a:ext>
            </a:extLst>
          </p:cNvPr>
          <p:cNvSpPr txBox="1"/>
          <p:nvPr/>
        </p:nvSpPr>
        <p:spPr>
          <a:xfrm>
            <a:off x="2866118" y="2647476"/>
            <a:ext cx="300997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Системы обработки</a:t>
            </a:r>
          </a:p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информации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A23179-59C9-45EC-B6D9-C4B5F9FFDAF5}"/>
              </a:ext>
            </a:extLst>
          </p:cNvPr>
          <p:cNvSpPr txBox="1"/>
          <p:nvPr/>
        </p:nvSpPr>
        <p:spPr>
          <a:xfrm>
            <a:off x="2866118" y="3599084"/>
            <a:ext cx="300997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Вычислительные</a:t>
            </a:r>
          </a:p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F3CFC9-DF8B-494E-A730-8238DF25FDEE}"/>
              </a:ext>
            </a:extLst>
          </p:cNvPr>
          <p:cNvSpPr txBox="1"/>
          <p:nvPr/>
        </p:nvSpPr>
        <p:spPr>
          <a:xfrm>
            <a:off x="6660273" y="2647476"/>
            <a:ext cx="300997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Математическое</a:t>
            </a:r>
          </a:p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программирование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2B9CF41-B229-4088-BE92-8D14A5F531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t="51169" r="22919" b="6684"/>
          <a:stretch/>
        </p:blipFill>
        <p:spPr>
          <a:xfrm>
            <a:off x="1695767" y="4768155"/>
            <a:ext cx="4180327" cy="1835845"/>
          </a:xfrm>
          <a:prstGeom prst="roundRect">
            <a:avLst>
              <a:gd name="adj" fmla="val 9552"/>
            </a:avLst>
          </a:prstGeom>
          <a:ln>
            <a:noFill/>
          </a:ln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FE9213-3DFC-4CAB-B080-3221C412E6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" t="23773" r="4849" b="24396"/>
          <a:stretch/>
        </p:blipFill>
        <p:spPr>
          <a:xfrm>
            <a:off x="6056418" y="4768155"/>
            <a:ext cx="3989963" cy="1835845"/>
          </a:xfrm>
          <a:prstGeom prst="roundRect">
            <a:avLst>
              <a:gd name="adj" fmla="val 9552"/>
            </a:avLst>
          </a:prstGeom>
          <a:ln>
            <a:noFill/>
          </a:ln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22A8EF0-23B3-4B3D-AB30-635CC26159C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4C4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74" y="3577727"/>
            <a:ext cx="781752" cy="781752"/>
          </a:xfrm>
          <a:prstGeom prst="ellipse">
            <a:avLst/>
          </a:prstGeom>
          <a:ln w="190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755352F-C0A1-489E-BD3D-55B0F3EFD69B}"/>
              </a:ext>
            </a:extLst>
          </p:cNvPr>
          <p:cNvSpPr txBox="1"/>
          <p:nvPr/>
        </p:nvSpPr>
        <p:spPr>
          <a:xfrm>
            <a:off x="6660273" y="3645807"/>
            <a:ext cx="300997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spc="-150" dirty="0" err="1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Кафедера</a:t>
            </a: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 ИИ </a:t>
            </a:r>
          </a:p>
          <a:p>
            <a:pPr>
              <a:lnSpc>
                <a:spcPct val="80000"/>
              </a:lnSpc>
            </a:pPr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и робототехники</a:t>
            </a:r>
          </a:p>
        </p:txBody>
      </p:sp>
    </p:spTree>
    <p:extLst>
      <p:ext uri="{BB962C8B-B14F-4D97-AF65-F5344CB8AC3E}">
        <p14:creationId xmlns:p14="http://schemas.microsoft.com/office/powerpoint/2010/main" val="375280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A7D61-E4A1-4BE9-93B1-AE6176233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4542" r="11074" b="3210"/>
          <a:stretch/>
        </p:blipFill>
        <p:spPr>
          <a:xfrm>
            <a:off x="221501" y="249898"/>
            <a:ext cx="11839870" cy="6326967"/>
          </a:xfrm>
          <a:prstGeom prst="roundRect">
            <a:avLst>
              <a:gd name="adj" fmla="val 7511"/>
            </a:avLst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9B56D37-EC96-4550-B4FE-34B14E304CBB}"/>
              </a:ext>
            </a:extLst>
          </p:cNvPr>
          <p:cNvSpPr/>
          <p:nvPr/>
        </p:nvSpPr>
        <p:spPr>
          <a:xfrm>
            <a:off x="221501" y="249898"/>
            <a:ext cx="11839870" cy="6326967"/>
          </a:xfrm>
          <a:prstGeom prst="roundRect">
            <a:avLst>
              <a:gd name="adj" fmla="val 7542"/>
            </a:avLst>
          </a:prstGeom>
          <a:gradFill>
            <a:gsLst>
              <a:gs pos="0">
                <a:srgbClr val="004C48"/>
              </a:gs>
              <a:gs pos="56000">
                <a:srgbClr val="002A28">
                  <a:alpha val="45000"/>
                </a:srgbClr>
              </a:gs>
              <a:gs pos="100000">
                <a:srgbClr val="003735">
                  <a:alpha val="0"/>
                </a:srgbClr>
              </a:gs>
            </a:gsLst>
            <a:lin ang="17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8A96F-4693-4C41-83D8-0B0B236487F4}"/>
              </a:ext>
            </a:extLst>
          </p:cNvPr>
          <p:cNvSpPr txBox="1"/>
          <p:nvPr/>
        </p:nvSpPr>
        <p:spPr>
          <a:xfrm>
            <a:off x="490220" y="3026619"/>
            <a:ext cx="6146800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48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ДОПОЛНИТЕЛЬНОЕ 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3055656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42D7DE2-09F3-4A51-96FC-F6FFAE65199F}"/>
              </a:ext>
            </a:extLst>
          </p:cNvPr>
          <p:cNvSpPr/>
          <p:nvPr/>
        </p:nvSpPr>
        <p:spPr>
          <a:xfrm>
            <a:off x="1731609" y="368299"/>
            <a:ext cx="2699034" cy="6118225"/>
          </a:xfrm>
          <a:prstGeom prst="roundRect">
            <a:avLst>
              <a:gd name="adj" fmla="val 11084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4FE485F-71E9-490F-913A-94CDBF2C289D}"/>
              </a:ext>
            </a:extLst>
          </p:cNvPr>
          <p:cNvSpPr/>
          <p:nvPr/>
        </p:nvSpPr>
        <p:spPr>
          <a:xfrm>
            <a:off x="4591240" y="368299"/>
            <a:ext cx="2699034" cy="6118225"/>
          </a:xfrm>
          <a:prstGeom prst="roundRect">
            <a:avLst>
              <a:gd name="adj" fmla="val 11084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E677A14-3D6B-4A0C-9D29-1E6584D2C270}"/>
              </a:ext>
            </a:extLst>
          </p:cNvPr>
          <p:cNvSpPr/>
          <p:nvPr/>
        </p:nvSpPr>
        <p:spPr>
          <a:xfrm>
            <a:off x="7434432" y="368299"/>
            <a:ext cx="2699034" cy="6118225"/>
          </a:xfrm>
          <a:prstGeom prst="roundRect">
            <a:avLst>
              <a:gd name="adj" fmla="val 11084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549A87-A8EC-4B40-9E01-D72110775AEC}"/>
              </a:ext>
            </a:extLst>
          </p:cNvPr>
          <p:cNvSpPr txBox="1"/>
          <p:nvPr/>
        </p:nvSpPr>
        <p:spPr>
          <a:xfrm>
            <a:off x="4732791" y="1261265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ektur" pitchFamily="2" charset="0"/>
              </a:rPr>
              <a:t>ТЕХНОПАРК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3CB05-34DE-43A5-BB88-430597E713C1}"/>
              </a:ext>
            </a:extLst>
          </p:cNvPr>
          <p:cNvSpPr txBox="1"/>
          <p:nvPr/>
        </p:nvSpPr>
        <p:spPr>
          <a:xfrm>
            <a:off x="4732791" y="1617553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ektur" pitchFamily="2" charset="0"/>
              </a:rPr>
              <a:t>изучение передовых</a:t>
            </a:r>
          </a:p>
          <a:p>
            <a:r>
              <a:rPr lang="ru-RU" sz="1200" dirty="0">
                <a:solidFill>
                  <a:schemeClr val="bg1"/>
                </a:solidFill>
                <a:latin typeface="Tektur" pitchFamily="2" charset="0"/>
              </a:rPr>
              <a:t>технологий, разработка</a:t>
            </a:r>
          </a:p>
          <a:p>
            <a:r>
              <a:rPr lang="ru-RU" sz="1200" dirty="0">
                <a:solidFill>
                  <a:schemeClr val="bg1"/>
                </a:solidFill>
                <a:latin typeface="Tektur" pitchFamily="2" charset="0"/>
              </a:rPr>
              <a:t>научных проектов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69318-19FE-4D5D-8119-56981B46B214}"/>
              </a:ext>
            </a:extLst>
          </p:cNvPr>
          <p:cNvSpPr txBox="1"/>
          <p:nvPr/>
        </p:nvSpPr>
        <p:spPr>
          <a:xfrm>
            <a:off x="1860713" y="1261265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ektur" pitchFamily="2" charset="0"/>
              </a:rPr>
              <a:t>СПОРТ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0ADB8-44B1-4453-B7A5-E0BA69999F10}"/>
              </a:ext>
            </a:extLst>
          </p:cNvPr>
          <p:cNvSpPr txBox="1"/>
          <p:nvPr/>
        </p:nvSpPr>
        <p:spPr>
          <a:xfrm>
            <a:off x="7562884" y="1261265"/>
            <a:ext cx="2097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ektur" pitchFamily="2" charset="0"/>
              </a:rPr>
              <a:t>ТВОРЧЕСТВО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3DE105-8FFA-4991-9A52-AC3210C5026E}"/>
              </a:ext>
            </a:extLst>
          </p:cNvPr>
          <p:cNvSpPr txBox="1"/>
          <p:nvPr/>
        </p:nvSpPr>
        <p:spPr>
          <a:xfrm>
            <a:off x="1918833" y="1735070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ektur" pitchFamily="2" charset="0"/>
              </a:rPr>
              <a:t>формирование сборных,</a:t>
            </a:r>
          </a:p>
          <a:p>
            <a:r>
              <a:rPr lang="ru-RU" sz="1200" dirty="0">
                <a:solidFill>
                  <a:schemeClr val="bg1"/>
                </a:solidFill>
                <a:latin typeface="Tektur" pitchFamily="2" charset="0"/>
              </a:rPr>
              <a:t>участие в соревнованиях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8AC7A8-C4B0-4306-B152-1CC7A3333816}"/>
              </a:ext>
            </a:extLst>
          </p:cNvPr>
          <p:cNvSpPr txBox="1"/>
          <p:nvPr/>
        </p:nvSpPr>
        <p:spPr>
          <a:xfrm>
            <a:off x="7577310" y="1606512"/>
            <a:ext cx="206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ektur" pitchFamily="2" charset="0"/>
              </a:rPr>
              <a:t>участие в концертах,</a:t>
            </a:r>
          </a:p>
          <a:p>
            <a:r>
              <a:rPr lang="ru-RU" sz="1200" dirty="0">
                <a:solidFill>
                  <a:schemeClr val="bg1"/>
                </a:solidFill>
                <a:latin typeface="Tektur" pitchFamily="2" charset="0"/>
              </a:rPr>
              <a:t>развитие сценического</a:t>
            </a:r>
          </a:p>
          <a:p>
            <a:r>
              <a:rPr lang="ru-RU" sz="1200" dirty="0">
                <a:solidFill>
                  <a:schemeClr val="bg1"/>
                </a:solidFill>
                <a:latin typeface="Tektur" pitchFamily="2" charset="0"/>
              </a:rPr>
              <a:t>мастерства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51F2AD-A6D7-4C43-A17C-A7794FD50B94}"/>
              </a:ext>
            </a:extLst>
          </p:cNvPr>
          <p:cNvSpPr txBox="1"/>
          <p:nvPr/>
        </p:nvSpPr>
        <p:spPr>
          <a:xfrm>
            <a:off x="1879499" y="2196735"/>
            <a:ext cx="240325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Участие во всероссийских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международных соревнованиях</a:t>
            </a:r>
          </a:p>
          <a:p>
            <a:pPr marL="182563" indent="-1825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Возможность получения КМС 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других спортивных разрядов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Выход на профессиональную спортивную карьеру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7793F6-D4C6-4222-BEC3-894A36583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/>
        </p:blipFill>
        <p:spPr>
          <a:xfrm>
            <a:off x="1952956" y="588637"/>
            <a:ext cx="676194" cy="672628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F48C88A-34EE-400A-85FD-723DF0B03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/>
        </p:blipFill>
        <p:spPr>
          <a:xfrm>
            <a:off x="4805020" y="588637"/>
            <a:ext cx="676194" cy="672628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60D995B-6991-4D2E-AE17-373F7DC5D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/>
        </p:blipFill>
        <p:spPr>
          <a:xfrm>
            <a:off x="7649028" y="588637"/>
            <a:ext cx="676194" cy="672628"/>
          </a:xfrm>
          <a:prstGeom prst="roundRect">
            <a:avLst>
              <a:gd name="adj" fmla="val 19494"/>
            </a:avLst>
          </a:prstGeom>
          <a:ln w="1905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B858AD6-2821-4E7E-9197-05BD83EE3C88}"/>
              </a:ext>
            </a:extLst>
          </p:cNvPr>
          <p:cNvSpPr txBox="1"/>
          <p:nvPr/>
        </p:nvSpPr>
        <p:spPr>
          <a:xfrm>
            <a:off x="4600320" y="2299045"/>
            <a:ext cx="26808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Реализация научных идей</a:t>
            </a:r>
          </a:p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Работа с передовыми технологиями: ИИ, AR/VR, кибербезопасность, 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многое другое</a:t>
            </a:r>
          </a:p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Принятие участия 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разработке научных проектов</a:t>
            </a:r>
          </a:p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Сотрудничество 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 ведомственным структурами и мировыми IT-компаниями</a:t>
            </a:r>
          </a:p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Возможность внести вклад в развитие академии и войти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её историю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6276D1-F2A6-4C61-8E0C-534755F5FFDB}"/>
              </a:ext>
            </a:extLst>
          </p:cNvPr>
          <p:cNvSpPr txBox="1"/>
          <p:nvPr/>
        </p:nvSpPr>
        <p:spPr>
          <a:xfrm>
            <a:off x="7434432" y="2299045"/>
            <a:ext cx="26808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Развитие и реализация творческих навыков</a:t>
            </a:r>
          </a:p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Выступление на сцене – в том числе с известными артистами</a:t>
            </a:r>
          </a:p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Возможность начать или продолжить творческую карьеру</a:t>
            </a:r>
          </a:p>
          <a:p>
            <a:pPr marL="180000" indent="-182563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Развитие публичных и ораторских навыков будущего офицера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BE5129D-07AE-4972-94D5-5BDE2D28318F}"/>
              </a:ext>
            </a:extLst>
          </p:cNvPr>
          <p:cNvSpPr/>
          <p:nvPr/>
        </p:nvSpPr>
        <p:spPr>
          <a:xfrm>
            <a:off x="10239044" y="977899"/>
            <a:ext cx="2699034" cy="6118225"/>
          </a:xfrm>
          <a:prstGeom prst="roundRect">
            <a:avLst>
              <a:gd name="adj" fmla="val 11084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C42C832-5B91-4F8B-8A3A-2B51E3A78702}"/>
              </a:ext>
            </a:extLst>
          </p:cNvPr>
          <p:cNvSpPr/>
          <p:nvPr/>
        </p:nvSpPr>
        <p:spPr>
          <a:xfrm>
            <a:off x="-1116247" y="977899"/>
            <a:ext cx="2699034" cy="6118225"/>
          </a:xfrm>
          <a:prstGeom prst="roundRect">
            <a:avLst>
              <a:gd name="adj" fmla="val 11084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90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E677A14-3D6B-4A0C-9D29-1E6584D2C270}"/>
              </a:ext>
            </a:extLst>
          </p:cNvPr>
          <p:cNvSpPr/>
          <p:nvPr/>
        </p:nvSpPr>
        <p:spPr>
          <a:xfrm>
            <a:off x="1994466" y="368299"/>
            <a:ext cx="8203067" cy="6118225"/>
          </a:xfrm>
          <a:prstGeom prst="roundRect">
            <a:avLst>
              <a:gd name="adj" fmla="val 3018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252B69E-AE33-4501-8C6C-1A85DADB62F5}"/>
              </a:ext>
            </a:extLst>
          </p:cNvPr>
          <p:cNvSpPr/>
          <p:nvPr/>
        </p:nvSpPr>
        <p:spPr>
          <a:xfrm>
            <a:off x="2226281" y="2078427"/>
            <a:ext cx="3359282" cy="1794967"/>
          </a:xfrm>
          <a:prstGeom prst="roundRect">
            <a:avLst>
              <a:gd name="adj" fmla="val 9794"/>
            </a:avLst>
          </a:prstGeom>
          <a:noFill/>
          <a:ln w="9525">
            <a:solidFill>
              <a:srgbClr val="FFB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7D785CAC-B06A-4E62-BE9B-3F5CA630DD75}"/>
              </a:ext>
            </a:extLst>
          </p:cNvPr>
          <p:cNvSpPr/>
          <p:nvPr/>
        </p:nvSpPr>
        <p:spPr>
          <a:xfrm>
            <a:off x="5906936" y="2078426"/>
            <a:ext cx="3359282" cy="1794967"/>
          </a:xfrm>
          <a:prstGeom prst="roundRect">
            <a:avLst>
              <a:gd name="adj" fmla="val 10198"/>
            </a:avLst>
          </a:prstGeom>
          <a:noFill/>
          <a:ln w="9525">
            <a:solidFill>
              <a:srgbClr val="FFB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6B46D64-AF38-46E1-9DA3-58C563622CB5}"/>
              </a:ext>
            </a:extLst>
          </p:cNvPr>
          <p:cNvSpPr/>
          <p:nvPr/>
        </p:nvSpPr>
        <p:spPr>
          <a:xfrm>
            <a:off x="2226281" y="4222290"/>
            <a:ext cx="3359282" cy="1794967"/>
          </a:xfrm>
          <a:prstGeom prst="roundRect">
            <a:avLst>
              <a:gd name="adj" fmla="val 11007"/>
            </a:avLst>
          </a:prstGeom>
          <a:noFill/>
          <a:ln w="9525">
            <a:solidFill>
              <a:srgbClr val="FFB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DF9142C-37D1-4C3E-A8E6-82D19D64D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94" y="2225090"/>
            <a:ext cx="604257" cy="604257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528A66D-C6E4-4F98-B3E8-6D315727983C}"/>
              </a:ext>
            </a:extLst>
          </p:cNvPr>
          <p:cNvSpPr txBox="1"/>
          <p:nvPr/>
        </p:nvSpPr>
        <p:spPr>
          <a:xfrm>
            <a:off x="2963391" y="2921461"/>
            <a:ext cx="1885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ektur" pitchFamily="2" charset="0"/>
              </a:rPr>
              <a:t>ИНЖЕНЕР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3727B-1950-4C6B-BDD3-C100B3A02EAC}"/>
              </a:ext>
            </a:extLst>
          </p:cNvPr>
          <p:cNvSpPr txBox="1"/>
          <p:nvPr/>
        </p:nvSpPr>
        <p:spPr>
          <a:xfrm>
            <a:off x="2170506" y="3271274"/>
            <a:ext cx="347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Гражданский диплом: техническое образование и </a:t>
            </a:r>
            <a:r>
              <a:rPr lang="en-US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IT-</a:t>
            </a: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компетенции 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D2F3F76-F531-41BF-A6A8-240EF6A0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48" y="2225090"/>
            <a:ext cx="604257" cy="604257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3568E89-A326-4475-AA3A-CD921AEADA45}"/>
              </a:ext>
            </a:extLst>
          </p:cNvPr>
          <p:cNvSpPr txBox="1"/>
          <p:nvPr/>
        </p:nvSpPr>
        <p:spPr>
          <a:xfrm>
            <a:off x="6396008" y="2921461"/>
            <a:ext cx="2421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ektur" pitchFamily="2" charset="0"/>
              </a:rPr>
              <a:t>ОФИЦЕР-СВЯЗИСТ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336A89-D730-4261-BB5C-27EFF6C795B0}"/>
              </a:ext>
            </a:extLst>
          </p:cNvPr>
          <p:cNvSpPr txBox="1"/>
          <p:nvPr/>
        </p:nvSpPr>
        <p:spPr>
          <a:xfrm>
            <a:off x="5873152" y="3271274"/>
            <a:ext cx="347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Военный диплом: организация 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обеспечение систем связи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80A83BF-E222-41A5-B7A2-F0AE4A909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93" y="4368955"/>
            <a:ext cx="604257" cy="604257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09A0D8D-4130-4B5E-8B9C-4FE0F5D588D4}"/>
              </a:ext>
            </a:extLst>
          </p:cNvPr>
          <p:cNvSpPr txBox="1"/>
          <p:nvPr/>
        </p:nvSpPr>
        <p:spPr>
          <a:xfrm>
            <a:off x="2695205" y="5065325"/>
            <a:ext cx="2421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ektur" pitchFamily="2" charset="0"/>
              </a:rPr>
              <a:t>ПЕРЕВОДЧИК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105E80-529B-438D-82E7-07EE36701E7F}"/>
              </a:ext>
            </a:extLst>
          </p:cNvPr>
          <p:cNvSpPr txBox="1"/>
          <p:nvPr/>
        </p:nvSpPr>
        <p:spPr>
          <a:xfrm>
            <a:off x="2170507" y="5415139"/>
            <a:ext cx="347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Дополнительная квалификация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итогам конкурса и обучения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978390-7D2D-475A-9B87-013861D267FF}"/>
              </a:ext>
            </a:extLst>
          </p:cNvPr>
          <p:cNvSpPr txBox="1"/>
          <p:nvPr/>
        </p:nvSpPr>
        <p:spPr>
          <a:xfrm>
            <a:off x="2107315" y="690806"/>
            <a:ext cx="6146800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48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ДОПОЛНИТЕЛЬНАЯ КВАЛИФИКАЦИЯ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697100D8-7A55-48F1-AFF8-0BDDE7EB67D7}"/>
              </a:ext>
            </a:extLst>
          </p:cNvPr>
          <p:cNvSpPr/>
          <p:nvPr/>
        </p:nvSpPr>
        <p:spPr>
          <a:xfrm>
            <a:off x="5906936" y="4222290"/>
            <a:ext cx="3359282" cy="1794967"/>
          </a:xfrm>
          <a:prstGeom prst="roundRect">
            <a:avLst>
              <a:gd name="adj" fmla="val 10198"/>
            </a:avLst>
          </a:prstGeom>
          <a:noFill/>
          <a:ln w="9525">
            <a:solidFill>
              <a:srgbClr val="FFB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3BF5FC-81F6-4849-8AFF-D75A705A67F7}"/>
              </a:ext>
            </a:extLst>
          </p:cNvPr>
          <p:cNvSpPr txBox="1"/>
          <p:nvPr/>
        </p:nvSpPr>
        <p:spPr>
          <a:xfrm>
            <a:off x="6375860" y="5065325"/>
            <a:ext cx="2421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ektur" pitchFamily="2" charset="0"/>
              </a:rPr>
              <a:t>ПРОГРАММИСТ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2B261A-2637-4E16-9B0A-3B64B14109F0}"/>
              </a:ext>
            </a:extLst>
          </p:cNvPr>
          <p:cNvSpPr txBox="1"/>
          <p:nvPr/>
        </p:nvSpPr>
        <p:spPr>
          <a:xfrm>
            <a:off x="5851162" y="5415139"/>
            <a:ext cx="347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Дополнительная квалификация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 итогам конкурса и обучения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77818FC-75B9-4652-9529-A9CAEA1C9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47" y="4414299"/>
            <a:ext cx="604257" cy="604257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48460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A7D61-E4A1-4BE9-93B1-AE6176233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t="18292" r="12503" b="9459"/>
          <a:stretch/>
        </p:blipFill>
        <p:spPr>
          <a:xfrm>
            <a:off x="221501" y="249898"/>
            <a:ext cx="11748997" cy="6326967"/>
          </a:xfrm>
          <a:prstGeom prst="roundRect">
            <a:avLst>
              <a:gd name="adj" fmla="val 7511"/>
            </a:avLst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9B56D37-EC96-4550-B4FE-34B14E304CBB}"/>
              </a:ext>
            </a:extLst>
          </p:cNvPr>
          <p:cNvSpPr/>
          <p:nvPr/>
        </p:nvSpPr>
        <p:spPr>
          <a:xfrm>
            <a:off x="221502" y="249898"/>
            <a:ext cx="11748996" cy="6326967"/>
          </a:xfrm>
          <a:prstGeom prst="roundRect">
            <a:avLst>
              <a:gd name="adj" fmla="val 7542"/>
            </a:avLst>
          </a:prstGeom>
          <a:gradFill>
            <a:gsLst>
              <a:gs pos="0">
                <a:srgbClr val="004C48"/>
              </a:gs>
              <a:gs pos="56000">
                <a:srgbClr val="002A28">
                  <a:alpha val="45000"/>
                </a:srgbClr>
              </a:gs>
              <a:gs pos="100000">
                <a:srgbClr val="003735">
                  <a:alpha val="0"/>
                </a:srgbClr>
              </a:gs>
            </a:gsLst>
            <a:lin ang="17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8A96F-4693-4C41-83D8-0B0B236487F4}"/>
              </a:ext>
            </a:extLst>
          </p:cNvPr>
          <p:cNvSpPr txBox="1"/>
          <p:nvPr/>
        </p:nvSpPr>
        <p:spPr>
          <a:xfrm>
            <a:off x="490220" y="3026619"/>
            <a:ext cx="6146800" cy="113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48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ПОРЯДОК</a:t>
            </a:r>
            <a:br>
              <a:rPr lang="ru-RU" sz="48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</a:br>
            <a:r>
              <a:rPr lang="ru-RU" sz="48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ПОСТУПЛЕНИЯ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3606300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E677A14-3D6B-4A0C-9D29-1E6584D2C270}"/>
              </a:ext>
            </a:extLst>
          </p:cNvPr>
          <p:cNvSpPr/>
          <p:nvPr/>
        </p:nvSpPr>
        <p:spPr>
          <a:xfrm>
            <a:off x="1755573" y="368299"/>
            <a:ext cx="3164115" cy="6118225"/>
          </a:xfrm>
          <a:prstGeom prst="roundRect">
            <a:avLst>
              <a:gd name="adj" fmla="val 7376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94FE3A-A652-4AEA-933D-4A014CCB2F71}"/>
              </a:ext>
            </a:extLst>
          </p:cNvPr>
          <p:cNvSpPr txBox="1"/>
          <p:nvPr/>
        </p:nvSpPr>
        <p:spPr>
          <a:xfrm>
            <a:off x="1912010" y="637619"/>
            <a:ext cx="335529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5 ШАГОВ ДЛЯ ПОСТУПЛЕНИЯ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90BFCC-8D9D-486F-918D-177D5D82BAA4}"/>
              </a:ext>
            </a:extLst>
          </p:cNvPr>
          <p:cNvSpPr txBox="1"/>
          <p:nvPr/>
        </p:nvSpPr>
        <p:spPr>
          <a:xfrm>
            <a:off x="1988030" y="1414474"/>
            <a:ext cx="482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63CCB9-AFED-4F24-8E1B-154A55591AA3}"/>
              </a:ext>
            </a:extLst>
          </p:cNvPr>
          <p:cNvSpPr txBox="1"/>
          <p:nvPr/>
        </p:nvSpPr>
        <p:spPr>
          <a:xfrm>
            <a:off x="1912010" y="2274287"/>
            <a:ext cx="620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CEBBA8-E3C7-4565-8C12-5D16A1DDAB34}"/>
              </a:ext>
            </a:extLst>
          </p:cNvPr>
          <p:cNvSpPr txBox="1"/>
          <p:nvPr/>
        </p:nvSpPr>
        <p:spPr>
          <a:xfrm>
            <a:off x="1903724" y="3134100"/>
            <a:ext cx="615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0F7A15-4946-47FA-B478-305C1D9A9D8E}"/>
              </a:ext>
            </a:extLst>
          </p:cNvPr>
          <p:cNvSpPr txBox="1"/>
          <p:nvPr/>
        </p:nvSpPr>
        <p:spPr>
          <a:xfrm>
            <a:off x="1912010" y="4010532"/>
            <a:ext cx="627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56BABC-7758-4038-A925-FE1DFF0A5930}"/>
              </a:ext>
            </a:extLst>
          </p:cNvPr>
          <p:cNvSpPr txBox="1"/>
          <p:nvPr/>
        </p:nvSpPr>
        <p:spPr>
          <a:xfrm>
            <a:off x="1903724" y="4853726"/>
            <a:ext cx="620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557FF0-8C89-423F-9C4A-A56DBCFBE6FC}"/>
              </a:ext>
            </a:extLst>
          </p:cNvPr>
          <p:cNvSpPr txBox="1"/>
          <p:nvPr/>
        </p:nvSpPr>
        <p:spPr>
          <a:xfrm>
            <a:off x="2470854" y="1504845"/>
            <a:ext cx="2591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Обратиться в военный комиссариат по месту жительства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D5FFA9B-E6DD-497B-878C-C9D7EBD5A89F}"/>
              </a:ext>
            </a:extLst>
          </p:cNvPr>
          <p:cNvSpPr txBox="1"/>
          <p:nvPr/>
        </p:nvSpPr>
        <p:spPr>
          <a:xfrm>
            <a:off x="2452294" y="2366880"/>
            <a:ext cx="2591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Подготовить документы, пройти медицинскую подготовку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8B7A21-302F-4F68-B65E-633F9FC1337A}"/>
              </a:ext>
            </a:extLst>
          </p:cNvPr>
          <p:cNvSpPr txBox="1"/>
          <p:nvPr/>
        </p:nvSpPr>
        <p:spPr>
          <a:xfrm>
            <a:off x="2452293" y="3298078"/>
            <a:ext cx="2591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Сдать документы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 военный комиссариат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93136F-C60E-4492-BA56-E86534E8A52A}"/>
              </a:ext>
            </a:extLst>
          </p:cNvPr>
          <p:cNvSpPr txBox="1"/>
          <p:nvPr/>
        </p:nvSpPr>
        <p:spPr>
          <a:xfrm>
            <a:off x="2452295" y="4096599"/>
            <a:ext cx="2591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Получить извещение 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 прибытии в академию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через комиссариат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85ACD6C-26B2-4CE1-A479-95F8F59A9819}"/>
              </a:ext>
            </a:extLst>
          </p:cNvPr>
          <p:cNvSpPr txBox="1"/>
          <p:nvPr/>
        </p:nvSpPr>
        <p:spPr>
          <a:xfrm>
            <a:off x="2452294" y="4947231"/>
            <a:ext cx="2591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Прибыть в академию</a:t>
            </a:r>
            <a:b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и пройти вступительные испытания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05647E5-973D-4648-A062-A6810AAB2BD3}"/>
              </a:ext>
            </a:extLst>
          </p:cNvPr>
          <p:cNvSpPr/>
          <p:nvPr/>
        </p:nvSpPr>
        <p:spPr>
          <a:xfrm>
            <a:off x="5038501" y="368299"/>
            <a:ext cx="5123995" cy="3060701"/>
          </a:xfrm>
          <a:prstGeom prst="roundRect">
            <a:avLst>
              <a:gd name="adj" fmla="val 7376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7EAC96-967C-4ABC-BEDC-F185F5C915EC}"/>
              </a:ext>
            </a:extLst>
          </p:cNvPr>
          <p:cNvSpPr txBox="1"/>
          <p:nvPr/>
        </p:nvSpPr>
        <p:spPr>
          <a:xfrm>
            <a:off x="5153656" y="491144"/>
            <a:ext cx="1464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ЕГЭ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975F76-CE60-48AF-86D0-7ED6CF4FA3D5}"/>
              </a:ext>
            </a:extLst>
          </p:cNvPr>
          <p:cNvSpPr txBox="1"/>
          <p:nvPr/>
        </p:nvSpPr>
        <p:spPr>
          <a:xfrm>
            <a:off x="6461108" y="615591"/>
            <a:ext cx="1794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ЕДИНЫЙ</a:t>
            </a:r>
          </a:p>
          <a:p>
            <a:r>
              <a:rPr lang="ru-RU" sz="12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ГОСУДАРСТВЕННЫЙ</a:t>
            </a:r>
          </a:p>
          <a:p>
            <a:r>
              <a:rPr lang="ru-RU" sz="12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ЭКЗАМЕН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E767D1-192F-4830-91F4-1D5D8C62EF5C}"/>
              </a:ext>
            </a:extLst>
          </p:cNvPr>
          <p:cNvSpPr txBox="1"/>
          <p:nvPr/>
        </p:nvSpPr>
        <p:spPr>
          <a:xfrm>
            <a:off x="5180786" y="1367435"/>
            <a:ext cx="2098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-11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РУССКИЙ ЯЗЫК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DA879E1-2ED9-4EEF-82A9-C4C8A4BE05F1}"/>
              </a:ext>
            </a:extLst>
          </p:cNvPr>
          <p:cNvSpPr txBox="1"/>
          <p:nvPr/>
        </p:nvSpPr>
        <p:spPr>
          <a:xfrm>
            <a:off x="8879097" y="1344317"/>
            <a:ext cx="61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МИН.</a:t>
            </a:r>
            <a:b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БАЛЛ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B7AF8C-EB0A-4D76-8011-97B8E6BBE16F}"/>
              </a:ext>
            </a:extLst>
          </p:cNvPr>
          <p:cNvSpPr txBox="1"/>
          <p:nvPr/>
        </p:nvSpPr>
        <p:spPr>
          <a:xfrm>
            <a:off x="9394914" y="1340555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B96A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36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2C7AC21-D98A-4545-9DB7-BDA541A41244}"/>
              </a:ext>
            </a:extLst>
          </p:cNvPr>
          <p:cNvSpPr txBox="1"/>
          <p:nvPr/>
        </p:nvSpPr>
        <p:spPr>
          <a:xfrm>
            <a:off x="5180786" y="1805982"/>
            <a:ext cx="1841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-11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МАТЕМАТИКА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A4306E-3095-4227-99F8-D28EAF49EB32}"/>
              </a:ext>
            </a:extLst>
          </p:cNvPr>
          <p:cNvSpPr txBox="1"/>
          <p:nvPr/>
        </p:nvSpPr>
        <p:spPr>
          <a:xfrm>
            <a:off x="8879096" y="1852245"/>
            <a:ext cx="61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МИН.</a:t>
            </a:r>
            <a:b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БАЛЛ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E911EB-3519-4699-AA06-AFB327FFC782}"/>
              </a:ext>
            </a:extLst>
          </p:cNvPr>
          <p:cNvSpPr txBox="1"/>
          <p:nvPr/>
        </p:nvSpPr>
        <p:spPr>
          <a:xfrm>
            <a:off x="5142910" y="2060805"/>
            <a:ext cx="2144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12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ПРОФИЛЬНЫЙ УРОВЕНЬ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0B729E-F545-49CF-B822-39496EDB0102}"/>
              </a:ext>
            </a:extLst>
          </p:cNvPr>
          <p:cNvSpPr txBox="1"/>
          <p:nvPr/>
        </p:nvSpPr>
        <p:spPr>
          <a:xfrm>
            <a:off x="9394913" y="1862317"/>
            <a:ext cx="47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B96A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27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521A8C-5BBF-4026-843D-F64D4593F8C1}"/>
              </a:ext>
            </a:extLst>
          </p:cNvPr>
          <p:cNvSpPr txBox="1"/>
          <p:nvPr/>
        </p:nvSpPr>
        <p:spPr>
          <a:xfrm>
            <a:off x="5085172" y="2498349"/>
            <a:ext cx="1052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1200" spc="-1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НА ВЫБОР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10B31DF-ABBA-4DD4-BB10-CA2B1233FF48}"/>
              </a:ext>
            </a:extLst>
          </p:cNvPr>
          <p:cNvSpPr txBox="1"/>
          <p:nvPr/>
        </p:nvSpPr>
        <p:spPr>
          <a:xfrm>
            <a:off x="6010639" y="2433371"/>
            <a:ext cx="1244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-11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ФИЗИКА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C41894E-48AF-4A67-B592-9B1E43FBE8B1}"/>
              </a:ext>
            </a:extLst>
          </p:cNvPr>
          <p:cNvSpPr txBox="1"/>
          <p:nvPr/>
        </p:nvSpPr>
        <p:spPr>
          <a:xfrm>
            <a:off x="5180786" y="2731526"/>
            <a:ext cx="210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-11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ИНФОРМАТИКА</a:t>
            </a:r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20017873-65EF-445A-980B-CBC0382824F7}"/>
              </a:ext>
            </a:extLst>
          </p:cNvPr>
          <p:cNvCxnSpPr>
            <a:cxnSpLocks/>
          </p:cNvCxnSpPr>
          <p:nvPr/>
        </p:nvCxnSpPr>
        <p:spPr>
          <a:xfrm flipH="1">
            <a:off x="5268483" y="2768279"/>
            <a:ext cx="1893093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B3065F5-2B49-4DFA-B972-850D54C77BA4}"/>
              </a:ext>
            </a:extLst>
          </p:cNvPr>
          <p:cNvSpPr txBox="1"/>
          <p:nvPr/>
        </p:nvSpPr>
        <p:spPr>
          <a:xfrm>
            <a:off x="8883478" y="2557392"/>
            <a:ext cx="61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МИН.</a:t>
            </a:r>
            <a:b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</a:br>
            <a:r>
              <a:rPr lang="ru-RU" sz="12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БАЛЛ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DD75CFD-418C-482F-B738-9887637889CB}"/>
              </a:ext>
            </a:extLst>
          </p:cNvPr>
          <p:cNvSpPr txBox="1"/>
          <p:nvPr/>
        </p:nvSpPr>
        <p:spPr>
          <a:xfrm>
            <a:off x="9393707" y="2433371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B96A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36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D4870B-D516-47CF-AA6B-ED225948C041}"/>
              </a:ext>
            </a:extLst>
          </p:cNvPr>
          <p:cNvSpPr txBox="1"/>
          <p:nvPr/>
        </p:nvSpPr>
        <p:spPr>
          <a:xfrm>
            <a:off x="9386897" y="2731526"/>
            <a:ext cx="514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B96A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40</a:t>
            </a: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97C412D2-AD81-4BE6-A4EC-85A65084D2B0}"/>
              </a:ext>
            </a:extLst>
          </p:cNvPr>
          <p:cNvSpPr/>
          <p:nvPr/>
        </p:nvSpPr>
        <p:spPr>
          <a:xfrm>
            <a:off x="5038501" y="3524567"/>
            <a:ext cx="5123995" cy="2961957"/>
          </a:xfrm>
          <a:prstGeom prst="roundRect">
            <a:avLst>
              <a:gd name="adj" fmla="val 7376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75038C-EC99-4A54-B285-F7158DB52E2B}"/>
              </a:ext>
            </a:extLst>
          </p:cNvPr>
          <p:cNvSpPr txBox="1"/>
          <p:nvPr/>
        </p:nvSpPr>
        <p:spPr>
          <a:xfrm>
            <a:off x="5138918" y="3553640"/>
            <a:ext cx="498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ПРОФЕССИОНАЛЬНЫЙ ОТБОР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77EEC4-4A4B-43DD-88EC-BB7F9FB050A1}"/>
              </a:ext>
            </a:extLst>
          </p:cNvPr>
          <p:cNvSpPr txBox="1"/>
          <p:nvPr/>
        </p:nvSpPr>
        <p:spPr>
          <a:xfrm>
            <a:off x="5162226" y="4044378"/>
            <a:ext cx="4985995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spc="-5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Определение годности кандидатов по состоянию здоровья</a:t>
            </a:r>
          </a:p>
          <a:p>
            <a:pPr>
              <a:spcAft>
                <a:spcPts val="600"/>
              </a:spcAft>
            </a:pPr>
            <a:r>
              <a:rPr lang="ru-RU" sz="1400" spc="-5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Определение категории профессиональной пригодности, психофизиологическое обследование</a:t>
            </a:r>
          </a:p>
          <a:p>
            <a:pPr>
              <a:spcAft>
                <a:spcPts val="600"/>
              </a:spcAft>
            </a:pPr>
            <a:r>
              <a:rPr lang="ru-RU" sz="1400" spc="-5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Учет результатов Единого государственного экзамена (ЕГЭ) или вступительных испытаний</a:t>
            </a:r>
          </a:p>
          <a:p>
            <a:pPr>
              <a:spcAft>
                <a:spcPts val="600"/>
              </a:spcAft>
            </a:pPr>
            <a:r>
              <a:rPr lang="ru-RU" sz="1400" spc="-5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Учет индивидуальных достижений (победы в предметных олимпиадах, спортивные разряды, волонтерство и т.д.)</a:t>
            </a:r>
          </a:p>
        </p:txBody>
      </p:sp>
    </p:spTree>
    <p:extLst>
      <p:ext uri="{BB962C8B-B14F-4D97-AF65-F5344CB8AC3E}">
        <p14:creationId xmlns:p14="http://schemas.microsoft.com/office/powerpoint/2010/main" val="202195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E677A14-3D6B-4A0C-9D29-1E6584D2C270}"/>
              </a:ext>
            </a:extLst>
          </p:cNvPr>
          <p:cNvSpPr/>
          <p:nvPr/>
        </p:nvSpPr>
        <p:spPr>
          <a:xfrm>
            <a:off x="377371" y="368299"/>
            <a:ext cx="8203067" cy="6118225"/>
          </a:xfrm>
          <a:prstGeom prst="roundRect">
            <a:avLst>
              <a:gd name="adj" fmla="val 3018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97D24B-3A59-4CAF-9A42-90AAD85C985C}"/>
              </a:ext>
            </a:extLst>
          </p:cNvPr>
          <p:cNvSpPr txBox="1"/>
          <p:nvPr/>
        </p:nvSpPr>
        <p:spPr>
          <a:xfrm>
            <a:off x="414364" y="4873493"/>
            <a:ext cx="209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САЙТ АКАДЕМИИ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696C6A-A604-4DA3-A950-C689EE5E9DDE}"/>
              </a:ext>
            </a:extLst>
          </p:cNvPr>
          <p:cNvSpPr txBox="1"/>
          <p:nvPr/>
        </p:nvSpPr>
        <p:spPr>
          <a:xfrm>
            <a:off x="2368734" y="4873493"/>
            <a:ext cx="209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-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TELEGRAM-</a:t>
            </a:r>
            <a:r>
              <a:rPr lang="ru-RU" sz="1600" spc="-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КАНАЛ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02C04-B715-4CD2-AB2B-EFFD2CE3AF21}"/>
              </a:ext>
            </a:extLst>
          </p:cNvPr>
          <p:cNvSpPr txBox="1"/>
          <p:nvPr/>
        </p:nvSpPr>
        <p:spPr>
          <a:xfrm>
            <a:off x="4223625" y="4876563"/>
            <a:ext cx="209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ГРУППА </a:t>
            </a:r>
            <a:r>
              <a:rPr lang="en-US" sz="1600" spc="-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VK</a:t>
            </a:r>
            <a:endParaRPr lang="ru-RU" sz="1600" spc="-50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5B1134-668E-4D5A-8278-644F6DDA8C10}"/>
              </a:ext>
            </a:extLst>
          </p:cNvPr>
          <p:cNvSpPr txBox="1"/>
          <p:nvPr/>
        </p:nvSpPr>
        <p:spPr>
          <a:xfrm>
            <a:off x="6056952" y="4876563"/>
            <a:ext cx="209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-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TELEGRAM-</a:t>
            </a:r>
            <a:r>
              <a:rPr lang="ru-RU" sz="1600" spc="-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БОТ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F6036FD-9FBA-4266-8B24-6C75A6FF1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46" y="3256991"/>
            <a:ext cx="1641154" cy="164115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94138A-6A33-42FD-AA8F-2838B0054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58" y="3252935"/>
            <a:ext cx="1655680" cy="165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E486B55-F080-4861-B093-562AA232B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12" y="3257017"/>
            <a:ext cx="1628466" cy="162846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949E20A-0CF2-4D6C-B9AD-2F1929DF0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6" y="3264293"/>
            <a:ext cx="1633859" cy="1633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D1C65C-9963-441B-90C9-86253B4AB5E4}"/>
              </a:ext>
            </a:extLst>
          </p:cNvPr>
          <p:cNvSpPr txBox="1"/>
          <p:nvPr/>
        </p:nvSpPr>
        <p:spPr>
          <a:xfrm>
            <a:off x="571500" y="2326535"/>
            <a:ext cx="762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spc="-150" dirty="0" err="1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академиясвязи.рф</a:t>
            </a:r>
            <a:endParaRPr lang="ru-RU" sz="5400" spc="-150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0EB85FF-F83F-478A-B10E-14325D6EA5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886" y="1332916"/>
            <a:ext cx="983064" cy="12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1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02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CFA689-1255-4E7A-9C87-7F91DE0C4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r="400" b="11476"/>
          <a:stretch/>
        </p:blipFill>
        <p:spPr>
          <a:xfrm>
            <a:off x="221501" y="249898"/>
            <a:ext cx="11702067" cy="6326967"/>
          </a:xfrm>
          <a:prstGeom prst="roundRect">
            <a:avLst>
              <a:gd name="adj" fmla="val 7511"/>
            </a:avLst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4077FA-C773-45A7-A8C6-67FB0FB58F61}"/>
              </a:ext>
            </a:extLst>
          </p:cNvPr>
          <p:cNvSpPr/>
          <p:nvPr/>
        </p:nvSpPr>
        <p:spPr>
          <a:xfrm>
            <a:off x="221501" y="249898"/>
            <a:ext cx="11702067" cy="6326967"/>
          </a:xfrm>
          <a:prstGeom prst="roundRect">
            <a:avLst>
              <a:gd name="adj" fmla="val 7542"/>
            </a:avLst>
          </a:prstGeom>
          <a:gradFill>
            <a:gsLst>
              <a:gs pos="0">
                <a:srgbClr val="004C48"/>
              </a:gs>
              <a:gs pos="56000">
                <a:srgbClr val="002A28">
                  <a:alpha val="45000"/>
                </a:srgbClr>
              </a:gs>
              <a:gs pos="100000">
                <a:srgbClr val="003735">
                  <a:alpha val="0"/>
                </a:srgbClr>
              </a:gs>
            </a:gsLst>
            <a:lin ang="17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A9DB85-161A-435A-86B7-044A20133D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3891" y="4631825"/>
            <a:ext cx="3187700" cy="1793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86ECC1-6142-4D9C-8E08-BBC33107837D}"/>
              </a:ext>
            </a:extLst>
          </p:cNvPr>
          <p:cNvSpPr txBox="1"/>
          <p:nvPr/>
        </p:nvSpPr>
        <p:spPr>
          <a:xfrm>
            <a:off x="6227041" y="4946859"/>
            <a:ext cx="4057650" cy="1163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3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ГЛАВНЫЙ</a:t>
            </a:r>
            <a:br>
              <a:rPr lang="ru-RU" sz="33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</a:br>
            <a:r>
              <a:rPr lang="ru-RU" sz="33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ВОЕННЫЙ </a:t>
            </a:r>
            <a:r>
              <a:rPr lang="en-US" sz="33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IT-</a:t>
            </a:r>
            <a:r>
              <a:rPr lang="ru-RU" sz="33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ВУЗ</a:t>
            </a:r>
            <a:br>
              <a:rPr lang="ru-RU" sz="33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</a:br>
            <a:r>
              <a:rPr lang="ru-RU" sz="33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СТРАНЫ</a:t>
            </a:r>
          </a:p>
        </p:txBody>
      </p:sp>
    </p:spTree>
    <p:extLst>
      <p:ext uri="{BB962C8B-B14F-4D97-AF65-F5344CB8AC3E}">
        <p14:creationId xmlns:p14="http://schemas.microsoft.com/office/powerpoint/2010/main" val="1797681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79D098B8-EB5F-4EC9-AA49-3322CEF3C35F}"/>
              </a:ext>
            </a:extLst>
          </p:cNvPr>
          <p:cNvSpPr/>
          <p:nvPr/>
        </p:nvSpPr>
        <p:spPr>
          <a:xfrm>
            <a:off x="341345" y="368300"/>
            <a:ext cx="8239093" cy="1837361"/>
          </a:xfrm>
          <a:prstGeom prst="roundRect">
            <a:avLst>
              <a:gd name="adj" fmla="val 12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7C471-D316-4886-8DB9-F0639B266847}"/>
              </a:ext>
            </a:extLst>
          </p:cNvPr>
          <p:cNvSpPr txBox="1"/>
          <p:nvPr/>
        </p:nvSpPr>
        <p:spPr>
          <a:xfrm>
            <a:off x="428177" y="699316"/>
            <a:ext cx="4163778" cy="1390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4000" spc="-300" dirty="0">
                <a:solidFill>
                  <a:srgbClr val="004C48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Полное государственное обеспечение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0D0908D-4D55-471B-8568-16C2CE6AE583}"/>
              </a:ext>
            </a:extLst>
          </p:cNvPr>
          <p:cNvSpPr/>
          <p:nvPr/>
        </p:nvSpPr>
        <p:spPr>
          <a:xfrm>
            <a:off x="357485" y="2378197"/>
            <a:ext cx="1943475" cy="4111501"/>
          </a:xfrm>
          <a:prstGeom prst="roundRect">
            <a:avLst>
              <a:gd name="adj" fmla="val 1028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2548" t="-16895" r="-154976" b="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CDA80697-B024-4643-911F-8E34E7B198B9}"/>
              </a:ext>
            </a:extLst>
          </p:cNvPr>
          <p:cNvSpPr/>
          <p:nvPr/>
        </p:nvSpPr>
        <p:spPr>
          <a:xfrm>
            <a:off x="2467582" y="2378198"/>
            <a:ext cx="1943475" cy="4115896"/>
          </a:xfrm>
          <a:prstGeom prst="roundRect">
            <a:avLst>
              <a:gd name="adj" fmla="val 1028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3037" t="-17237" r="-135060" b="-6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F62F70A-DF91-4922-9C2D-A3402448F92C}"/>
              </a:ext>
            </a:extLst>
          </p:cNvPr>
          <p:cNvSpPr/>
          <p:nvPr/>
        </p:nvSpPr>
        <p:spPr>
          <a:xfrm>
            <a:off x="4580580" y="2378197"/>
            <a:ext cx="1943475" cy="4107837"/>
          </a:xfrm>
          <a:prstGeom prst="roundRect">
            <a:avLst>
              <a:gd name="adj" fmla="val 10284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588" t="-26788" r="-228029" b="-9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BA0FE7C-48B9-4C32-8E8F-C77FEE5FE42A}"/>
              </a:ext>
            </a:extLst>
          </p:cNvPr>
          <p:cNvSpPr/>
          <p:nvPr/>
        </p:nvSpPr>
        <p:spPr>
          <a:xfrm>
            <a:off x="6636963" y="2378198"/>
            <a:ext cx="1943475" cy="4115896"/>
          </a:xfrm>
          <a:prstGeom prst="roundRect">
            <a:avLst>
              <a:gd name="adj" fmla="val 10284"/>
            </a:avLst>
          </a:prstGeom>
          <a:blipFill>
            <a:blip r:embed="rId5"/>
            <a:stretch>
              <a:fillRect l="-105868" t="-12928" r="-147864" b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709717F-17D9-4351-9E1D-3771E77CFE6F}"/>
              </a:ext>
            </a:extLst>
          </p:cNvPr>
          <p:cNvGrpSpPr/>
          <p:nvPr/>
        </p:nvGrpSpPr>
        <p:grpSpPr>
          <a:xfrm>
            <a:off x="4584618" y="368300"/>
            <a:ext cx="3995820" cy="1837362"/>
            <a:chOff x="323637" y="497918"/>
            <a:chExt cx="3995820" cy="1837362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EAC5A51B-AFE3-4F9C-8E0A-2281211B1858}"/>
                </a:ext>
              </a:extLst>
            </p:cNvPr>
            <p:cNvSpPr/>
            <p:nvPr/>
          </p:nvSpPr>
          <p:spPr>
            <a:xfrm>
              <a:off x="323637" y="501582"/>
              <a:ext cx="3995820" cy="1833698"/>
            </a:xfrm>
            <a:prstGeom prst="roundRect">
              <a:avLst>
                <a:gd name="adj" fmla="val 10961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891" t="-85864" r="-15189" b="-324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2D8D838B-F209-468C-8EBB-130A58C16F65}"/>
                </a:ext>
              </a:extLst>
            </p:cNvPr>
            <p:cNvSpPr/>
            <p:nvPr/>
          </p:nvSpPr>
          <p:spPr>
            <a:xfrm>
              <a:off x="323637" y="497918"/>
              <a:ext cx="3995820" cy="1837361"/>
            </a:xfrm>
            <a:prstGeom prst="roundRect">
              <a:avLst>
                <a:gd name="adj" fmla="val 10734"/>
              </a:avLst>
            </a:prstGeom>
            <a:gradFill>
              <a:gsLst>
                <a:gs pos="0">
                  <a:srgbClr val="004C48"/>
                </a:gs>
                <a:gs pos="56000">
                  <a:srgbClr val="003735">
                    <a:alpha val="25000"/>
                  </a:srgbClr>
                </a:gs>
                <a:gs pos="100000">
                  <a:srgbClr val="FFB96A">
                    <a:alpha val="52000"/>
                  </a:srgbClr>
                </a:gs>
              </a:gsLst>
              <a:lin ang="17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8C8F2E-AC97-4658-A9FA-222E967D8E15}"/>
                </a:ext>
              </a:extLst>
            </p:cNvPr>
            <p:cNvSpPr txBox="1"/>
            <p:nvPr/>
          </p:nvSpPr>
          <p:spPr>
            <a:xfrm>
              <a:off x="358021" y="1611252"/>
              <a:ext cx="2416929" cy="3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 sz="2800" spc="-120" dirty="0">
                  <a:solidFill>
                    <a:schemeClr val="bg1"/>
                  </a:solidFill>
                  <a:latin typeface="Golos Text DemiBold" panose="020B0703020202020204" pitchFamily="34" charset="0"/>
                  <a:ea typeface="Golos Text DemiBold" panose="020B0703020202020204" pitchFamily="34" charset="0"/>
                </a:rPr>
                <a:t>Образование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892D4B2-1A53-43CC-8D60-090472C65645}"/>
                </a:ext>
              </a:extLst>
            </p:cNvPr>
            <p:cNvSpPr txBox="1"/>
            <p:nvPr/>
          </p:nvSpPr>
          <p:spPr>
            <a:xfrm>
              <a:off x="370721" y="1888312"/>
              <a:ext cx="2482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spc="-100" dirty="0">
                  <a:solidFill>
                    <a:schemeClr val="bg1"/>
                  </a:solidFill>
                  <a:latin typeface="Golos Text" panose="020B0503020202020204" pitchFamily="34" charset="0"/>
                  <a:ea typeface="Golos Text" panose="020B0503020202020204" pitchFamily="34" charset="0"/>
                </a:rPr>
                <a:t>Специалитет (5 лет обучения)</a:t>
              </a:r>
            </a:p>
          </p:txBody>
        </p:sp>
      </p:grp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A051C40A-801E-4D37-B06C-7F7F43CD8407}"/>
              </a:ext>
            </a:extLst>
          </p:cNvPr>
          <p:cNvSpPr/>
          <p:nvPr/>
        </p:nvSpPr>
        <p:spPr>
          <a:xfrm>
            <a:off x="353449" y="2374534"/>
            <a:ext cx="1943475" cy="4115165"/>
          </a:xfrm>
          <a:prstGeom prst="roundRect">
            <a:avLst>
              <a:gd name="adj" fmla="val 11711"/>
            </a:avLst>
          </a:prstGeom>
          <a:gradFill>
            <a:gsLst>
              <a:gs pos="0">
                <a:srgbClr val="004C48"/>
              </a:gs>
              <a:gs pos="56000">
                <a:srgbClr val="002A28">
                  <a:alpha val="45000"/>
                </a:srgbClr>
              </a:gs>
              <a:gs pos="100000">
                <a:srgbClr val="003735">
                  <a:alpha val="0"/>
                </a:srgbClr>
              </a:gs>
            </a:gsLst>
            <a:lin ang="17400000" scaled="0"/>
          </a:gradFill>
          <a:ln w="3175">
            <a:solidFill>
              <a:srgbClr val="FFB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E2589D-48EA-4EF6-95BE-AC22368B00C4}"/>
              </a:ext>
            </a:extLst>
          </p:cNvPr>
          <p:cNvSpPr txBox="1"/>
          <p:nvPr/>
        </p:nvSpPr>
        <p:spPr>
          <a:xfrm>
            <a:off x="341345" y="5433615"/>
            <a:ext cx="1782506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20" dirty="0">
                <a:solidFill>
                  <a:schemeClr val="bg1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Питание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AF460E-1B1D-4CF7-9390-69EC28AFFFBB}"/>
              </a:ext>
            </a:extLst>
          </p:cNvPr>
          <p:cNvSpPr txBox="1"/>
          <p:nvPr/>
        </p:nvSpPr>
        <p:spPr>
          <a:xfrm>
            <a:off x="378790" y="5827648"/>
            <a:ext cx="1884724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spc="-1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Трехразовое питание по принципу «шведского стола»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58D52463-C68E-4078-B37B-192F4675C5A1}"/>
              </a:ext>
            </a:extLst>
          </p:cNvPr>
          <p:cNvSpPr/>
          <p:nvPr/>
        </p:nvSpPr>
        <p:spPr>
          <a:xfrm>
            <a:off x="2462414" y="2374536"/>
            <a:ext cx="1951545" cy="4119558"/>
          </a:xfrm>
          <a:prstGeom prst="roundRect">
            <a:avLst>
              <a:gd name="adj" fmla="val 9966"/>
            </a:avLst>
          </a:prstGeom>
          <a:gradFill>
            <a:gsLst>
              <a:gs pos="0">
                <a:srgbClr val="004C48"/>
              </a:gs>
              <a:gs pos="56000">
                <a:srgbClr val="002A28">
                  <a:alpha val="45000"/>
                </a:srgbClr>
              </a:gs>
              <a:gs pos="100000">
                <a:srgbClr val="003735">
                  <a:alpha val="0"/>
                </a:srgbClr>
              </a:gs>
            </a:gsLst>
            <a:lin ang="17400000" scaled="0"/>
          </a:gradFill>
          <a:ln w="3175">
            <a:solidFill>
              <a:srgbClr val="FFB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34DD82-CD25-4CA0-A185-B74D0C39C46E}"/>
              </a:ext>
            </a:extLst>
          </p:cNvPr>
          <p:cNvSpPr txBox="1"/>
          <p:nvPr/>
        </p:nvSpPr>
        <p:spPr>
          <a:xfrm>
            <a:off x="2467581" y="5433615"/>
            <a:ext cx="1922169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20" dirty="0">
                <a:solidFill>
                  <a:schemeClr val="bg1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Медицина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3281D2-476B-4AD5-A08C-FEF6E33775C5}"/>
              </a:ext>
            </a:extLst>
          </p:cNvPr>
          <p:cNvSpPr txBox="1"/>
          <p:nvPr/>
        </p:nvSpPr>
        <p:spPr>
          <a:xfrm>
            <a:off x="2505027" y="5827648"/>
            <a:ext cx="1884724" cy="395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spc="-1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Все виды медицинских услуг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99CB4001-D45B-4EDD-BB7C-6C7B043224A7}"/>
              </a:ext>
            </a:extLst>
          </p:cNvPr>
          <p:cNvSpPr/>
          <p:nvPr/>
        </p:nvSpPr>
        <p:spPr>
          <a:xfrm>
            <a:off x="4575413" y="2374536"/>
            <a:ext cx="1943475" cy="4119558"/>
          </a:xfrm>
          <a:prstGeom prst="roundRect">
            <a:avLst>
              <a:gd name="adj" fmla="val 10984"/>
            </a:avLst>
          </a:prstGeom>
          <a:gradFill>
            <a:gsLst>
              <a:gs pos="0">
                <a:srgbClr val="004C48"/>
              </a:gs>
              <a:gs pos="56000">
                <a:srgbClr val="002A28">
                  <a:alpha val="45000"/>
                </a:srgbClr>
              </a:gs>
              <a:gs pos="100000">
                <a:srgbClr val="003735">
                  <a:alpha val="0"/>
                </a:srgbClr>
              </a:gs>
            </a:gsLst>
            <a:lin ang="17400000" scaled="0"/>
          </a:gradFill>
          <a:ln w="3175">
            <a:solidFill>
              <a:srgbClr val="FFB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04E567-AC9A-4FF8-9BE2-24A422DFAA8E}"/>
              </a:ext>
            </a:extLst>
          </p:cNvPr>
          <p:cNvSpPr txBox="1"/>
          <p:nvPr/>
        </p:nvSpPr>
        <p:spPr>
          <a:xfrm>
            <a:off x="4567343" y="5449490"/>
            <a:ext cx="1922169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20" dirty="0">
                <a:solidFill>
                  <a:schemeClr val="bg1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Жилье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A6CD57-E6E5-4AF0-963D-6A3E38D46BC6}"/>
              </a:ext>
            </a:extLst>
          </p:cNvPr>
          <p:cNvSpPr txBox="1"/>
          <p:nvPr/>
        </p:nvSpPr>
        <p:spPr>
          <a:xfrm>
            <a:off x="4604789" y="5843523"/>
            <a:ext cx="1884724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spc="-1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Проживание в курсантском общежитии и городе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7025B0F3-6FA3-465F-B491-C109ECF931B0}"/>
              </a:ext>
            </a:extLst>
          </p:cNvPr>
          <p:cNvSpPr/>
          <p:nvPr/>
        </p:nvSpPr>
        <p:spPr>
          <a:xfrm>
            <a:off x="6636963" y="2374535"/>
            <a:ext cx="1943475" cy="4111500"/>
          </a:xfrm>
          <a:prstGeom prst="roundRect">
            <a:avLst>
              <a:gd name="adj" fmla="val 10984"/>
            </a:avLst>
          </a:prstGeom>
          <a:gradFill>
            <a:gsLst>
              <a:gs pos="0">
                <a:srgbClr val="004C48"/>
              </a:gs>
              <a:gs pos="56000">
                <a:srgbClr val="002A28">
                  <a:alpha val="45000"/>
                </a:srgbClr>
              </a:gs>
              <a:gs pos="100000">
                <a:srgbClr val="003735">
                  <a:alpha val="0"/>
                </a:srgbClr>
              </a:gs>
            </a:gsLst>
            <a:lin ang="17400000" scaled="0"/>
          </a:gradFill>
          <a:ln w="3175">
            <a:solidFill>
              <a:srgbClr val="FFB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115E19D-7827-4017-9960-B4E6D15690D0}"/>
              </a:ext>
            </a:extLst>
          </p:cNvPr>
          <p:cNvSpPr txBox="1"/>
          <p:nvPr/>
        </p:nvSpPr>
        <p:spPr>
          <a:xfrm>
            <a:off x="6628893" y="5430103"/>
            <a:ext cx="1922169" cy="397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20" dirty="0">
                <a:solidFill>
                  <a:schemeClr val="bg1"/>
                </a:solidFill>
                <a:latin typeface="Golos Text DemiBold" panose="020B0703020202020204" pitchFamily="34" charset="0"/>
                <a:ea typeface="Golos Text DemiBold" panose="020B0703020202020204" pitchFamily="34" charset="0"/>
              </a:rPr>
              <a:t>Одежда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483839-76A5-423E-8F64-4C5841ABE16D}"/>
              </a:ext>
            </a:extLst>
          </p:cNvPr>
          <p:cNvSpPr txBox="1"/>
          <p:nvPr/>
        </p:nvSpPr>
        <p:spPr>
          <a:xfrm>
            <a:off x="6666339" y="5824136"/>
            <a:ext cx="1884724" cy="54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1400" spc="-1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Обеспечение всесезонным</a:t>
            </a:r>
          </a:p>
          <a:p>
            <a:pPr>
              <a:lnSpc>
                <a:spcPct val="70000"/>
              </a:lnSpc>
            </a:pPr>
            <a:r>
              <a:rPr lang="ru-RU" sz="1400" spc="-100" dirty="0">
                <a:solidFill>
                  <a:schemeClr val="bg1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обмундированием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72B11D9C-7B52-45A0-8695-C1D92B8EC626}"/>
              </a:ext>
            </a:extLst>
          </p:cNvPr>
          <p:cNvSpPr/>
          <p:nvPr/>
        </p:nvSpPr>
        <p:spPr>
          <a:xfrm flipH="1">
            <a:off x="8712516" y="371964"/>
            <a:ext cx="3346134" cy="6193936"/>
          </a:xfrm>
          <a:prstGeom prst="roundRect">
            <a:avLst>
              <a:gd name="adj" fmla="val 409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CD9C51-F855-4AC8-AD6A-4A3207CBE9A5}"/>
              </a:ext>
            </a:extLst>
          </p:cNvPr>
          <p:cNvSpPr txBox="1"/>
          <p:nvPr/>
        </p:nvSpPr>
        <p:spPr>
          <a:xfrm>
            <a:off x="8721329" y="501124"/>
            <a:ext cx="3274976" cy="78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2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Денежное довольствие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1D03BC-6AA1-489B-AE98-3D7FAD58F78C}"/>
              </a:ext>
            </a:extLst>
          </p:cNvPr>
          <p:cNvSpPr txBox="1"/>
          <p:nvPr/>
        </p:nvSpPr>
        <p:spPr>
          <a:xfrm>
            <a:off x="8721329" y="1238638"/>
            <a:ext cx="3042494" cy="61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spc="-150" dirty="0">
                <a:solidFill>
                  <a:srgbClr val="FFB96A"/>
                </a:solidFill>
                <a:latin typeface="Golos Text" panose="020B0503020202020204" pitchFamily="34" charset="0"/>
                <a:ea typeface="Golos Text" panose="020B0503020202020204" pitchFamily="34" charset="0"/>
              </a:rPr>
              <a:t>для всех курсантов академии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DCB64D-78B8-4CE1-BCDF-9EC8F8E208FB}"/>
              </a:ext>
            </a:extLst>
          </p:cNvPr>
          <p:cNvSpPr txBox="1"/>
          <p:nvPr/>
        </p:nvSpPr>
        <p:spPr>
          <a:xfrm>
            <a:off x="8748396" y="1758694"/>
            <a:ext cx="36976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До</a:t>
            </a:r>
            <a:r>
              <a:rPr lang="ru-RU" sz="40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 35 000 </a:t>
            </a:r>
            <a:r>
              <a:rPr lang="ru-RU" sz="2400" i="0" spc="-300" dirty="0">
                <a:solidFill>
                  <a:schemeClr val="bg1"/>
                </a:solidFill>
                <a:effectLst/>
                <a:latin typeface="Golos Text Medium" panose="020B0603020202020204" pitchFamily="34" charset="0"/>
                <a:ea typeface="Golos Text Medium" panose="020B0603020202020204" pitchFamily="34" charset="0"/>
                <a:cs typeface="Rubik" pitchFamily="2" charset="-79"/>
              </a:rPr>
              <a:t>₽</a:t>
            </a:r>
            <a:r>
              <a:rPr lang="en-US" sz="24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Rubik" pitchFamily="2" charset="-79"/>
              </a:rPr>
              <a:t>/</a:t>
            </a:r>
            <a:r>
              <a:rPr lang="ru-RU" sz="24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  <a:cs typeface="Rubik" pitchFamily="2" charset="-79"/>
              </a:rPr>
              <a:t>месяц</a:t>
            </a:r>
            <a:endParaRPr lang="ru-RU" sz="4000" spc="-300" dirty="0">
              <a:solidFill>
                <a:schemeClr val="bg1"/>
              </a:solidFill>
              <a:latin typeface="Golos Text Medium" panose="020B0603020202020204" pitchFamily="34" charset="0"/>
              <a:ea typeface="Golos Text Medium" panose="020B0603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5B3E7B3E-A803-480C-96DC-CA938AB01843}"/>
              </a:ext>
            </a:extLst>
          </p:cNvPr>
          <p:cNvGrpSpPr/>
          <p:nvPr/>
        </p:nvGrpSpPr>
        <p:grpSpPr>
          <a:xfrm>
            <a:off x="8882690" y="5033240"/>
            <a:ext cx="2967965" cy="1322063"/>
            <a:chOff x="5144910" y="5033240"/>
            <a:chExt cx="2967965" cy="1322063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FC612C4B-7BF4-4955-939A-AAB5228BB16A}"/>
                </a:ext>
              </a:extLst>
            </p:cNvPr>
            <p:cNvGrpSpPr/>
            <p:nvPr/>
          </p:nvGrpSpPr>
          <p:grpSpPr>
            <a:xfrm>
              <a:off x="5144910" y="5033240"/>
              <a:ext cx="2967965" cy="1322063"/>
              <a:chOff x="5498611" y="4777159"/>
              <a:chExt cx="2662661" cy="1186067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989FB76-2F95-4DAC-96E5-838D23F45EF8}"/>
                  </a:ext>
                </a:extLst>
              </p:cNvPr>
              <p:cNvSpPr txBox="1"/>
              <p:nvPr/>
            </p:nvSpPr>
            <p:spPr>
              <a:xfrm>
                <a:off x="5498611" y="4777159"/>
                <a:ext cx="1305803" cy="358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spc="-130" dirty="0">
                    <a:solidFill>
                      <a:schemeClr val="bg1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Доплаты за</a:t>
                </a:r>
              </a:p>
            </p:txBody>
          </p:sp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DC302FCA-5381-4F91-ADCE-5A93438DB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1531" y="5194268"/>
                <a:ext cx="630041" cy="487477"/>
              </a:xfrm>
              <a:prstGeom prst="rect">
                <a:avLst/>
              </a:prstGeom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C0075202-CAC2-47EB-86B3-D5C5D717B8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1331" y="5174370"/>
                <a:ext cx="598125" cy="507375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A0DA603-526E-4E40-BE71-9980404686D6}"/>
                  </a:ext>
                </a:extLst>
              </p:cNvPr>
              <p:cNvSpPr txBox="1"/>
              <p:nvPr/>
            </p:nvSpPr>
            <p:spPr>
              <a:xfrm>
                <a:off x="5548486" y="5659498"/>
                <a:ext cx="628569" cy="303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spc="-130" dirty="0">
                    <a:solidFill>
                      <a:schemeClr val="bg1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Учебу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E282C04-6D55-4131-9344-0576D441FC0C}"/>
                  </a:ext>
                </a:extLst>
              </p:cNvPr>
              <p:cNvSpPr txBox="1"/>
              <p:nvPr/>
            </p:nvSpPr>
            <p:spPr>
              <a:xfrm>
                <a:off x="6192180" y="5659498"/>
                <a:ext cx="639844" cy="303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spc="-130" dirty="0">
                    <a:solidFill>
                      <a:schemeClr val="bg1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Спорт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3868F2A-9AEB-4B41-8CAC-913C4E1ABEC3}"/>
                  </a:ext>
                </a:extLst>
              </p:cNvPr>
              <p:cNvSpPr txBox="1"/>
              <p:nvPr/>
            </p:nvSpPr>
            <p:spPr>
              <a:xfrm>
                <a:off x="6804414" y="5659498"/>
                <a:ext cx="762774" cy="303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spc="-130" dirty="0">
                    <a:solidFill>
                      <a:schemeClr val="bg1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Службу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E91E0C7-4C0F-4C2A-BC62-73B410159BAF}"/>
                  </a:ext>
                </a:extLst>
              </p:cNvPr>
              <p:cNvSpPr txBox="1"/>
              <p:nvPr/>
            </p:nvSpPr>
            <p:spPr>
              <a:xfrm>
                <a:off x="7515676" y="5659498"/>
                <a:ext cx="645596" cy="303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spc="-130" dirty="0">
                    <a:solidFill>
                      <a:schemeClr val="bg1"/>
                    </a:solidFill>
                    <a:latin typeface="Golos Text" panose="020B0503020202020204" pitchFamily="34" charset="0"/>
                    <a:ea typeface="Golos Text" panose="020B0503020202020204" pitchFamily="34" charset="0"/>
                  </a:rPr>
                  <a:t>Науку</a:t>
                </a:r>
              </a:p>
            </p:txBody>
          </p:sp>
        </p:grp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BE7B361-20C4-4DC8-88E3-910DE74B30F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8260" y="5453970"/>
              <a:ext cx="609600" cy="609600"/>
            </a:xfrm>
            <a:prstGeom prst="rect">
              <a:avLst/>
            </a:prstGeom>
          </p:spPr>
        </p:pic>
        <p:sp>
          <p:nvSpPr>
            <p:cNvPr id="45" name="Звезда: 5 точек 44">
              <a:extLst>
                <a:ext uri="{FF2B5EF4-FFF2-40B4-BE49-F238E27FC236}">
                  <a16:creationId xmlns:a16="http://schemas.microsoft.com/office/drawing/2014/main" id="{794E4E05-6C85-4C92-B4B3-09991B687CB3}"/>
                </a:ext>
              </a:extLst>
            </p:cNvPr>
            <p:cNvSpPr/>
            <p:nvPr/>
          </p:nvSpPr>
          <p:spPr>
            <a:xfrm>
              <a:off x="6779398" y="5564604"/>
              <a:ext cx="447675" cy="447675"/>
            </a:xfrm>
            <a:prstGeom prst="star5">
              <a:avLst>
                <a:gd name="adj" fmla="val 27456"/>
                <a:gd name="hf" fmla="val 105146"/>
                <a:gd name="vf" fmla="val 110557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34037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A7D61-E4A1-4BE9-93B1-AE6176233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4" t="24542" r="10608" b="3210"/>
          <a:stretch/>
        </p:blipFill>
        <p:spPr>
          <a:xfrm>
            <a:off x="221501" y="249898"/>
            <a:ext cx="11748997" cy="6326967"/>
          </a:xfrm>
          <a:prstGeom prst="roundRect">
            <a:avLst>
              <a:gd name="adj" fmla="val 7511"/>
            </a:avLst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9B56D37-EC96-4550-B4FE-34B14E304CBB}"/>
              </a:ext>
            </a:extLst>
          </p:cNvPr>
          <p:cNvSpPr/>
          <p:nvPr/>
        </p:nvSpPr>
        <p:spPr>
          <a:xfrm>
            <a:off x="221502" y="249898"/>
            <a:ext cx="11748996" cy="6326967"/>
          </a:xfrm>
          <a:prstGeom prst="roundRect">
            <a:avLst>
              <a:gd name="adj" fmla="val 7542"/>
            </a:avLst>
          </a:prstGeom>
          <a:gradFill>
            <a:gsLst>
              <a:gs pos="0">
                <a:srgbClr val="004C48"/>
              </a:gs>
              <a:gs pos="56000">
                <a:srgbClr val="002A28">
                  <a:alpha val="45000"/>
                </a:srgbClr>
              </a:gs>
              <a:gs pos="100000">
                <a:srgbClr val="003735">
                  <a:alpha val="0"/>
                </a:srgbClr>
              </a:gs>
            </a:gsLst>
            <a:lin ang="17400000" scaled="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8A96F-4693-4C41-83D8-0B0B236487F4}"/>
              </a:ext>
            </a:extLst>
          </p:cNvPr>
          <p:cNvSpPr txBox="1"/>
          <p:nvPr/>
        </p:nvSpPr>
        <p:spPr>
          <a:xfrm>
            <a:off x="490220" y="3026619"/>
            <a:ext cx="6146800" cy="16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4800" spc="-30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УЧЕБНО-МАТЕРИАЛЬНАЯ БАЗА</a:t>
            </a:r>
          </a:p>
        </p:txBody>
      </p:sp>
    </p:spTree>
    <p:extLst>
      <p:ext uri="{BB962C8B-B14F-4D97-AF65-F5344CB8AC3E}">
        <p14:creationId xmlns:p14="http://schemas.microsoft.com/office/powerpoint/2010/main" val="510973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A7D61-E4A1-4BE9-93B1-AE6176233D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 t="-1" r="19332" b="356"/>
          <a:stretch/>
        </p:blipFill>
        <p:spPr>
          <a:xfrm>
            <a:off x="221502" y="249899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8DFDEF-0CF2-45A6-8D61-927B2CEC7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7" b="35207"/>
          <a:stretch/>
        </p:blipFill>
        <p:spPr>
          <a:xfrm>
            <a:off x="3087033" y="249899"/>
            <a:ext cx="2627873" cy="2363761"/>
          </a:xfrm>
          <a:prstGeom prst="roundRect">
            <a:avLst>
              <a:gd name="adj" fmla="val 7511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6A116D-EEC0-431E-8694-69E1C9FE24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" r="355" b="8700"/>
          <a:stretch/>
        </p:blipFill>
        <p:spPr>
          <a:xfrm>
            <a:off x="221502" y="4069079"/>
            <a:ext cx="4289538" cy="2539021"/>
          </a:xfrm>
          <a:prstGeom prst="roundRect">
            <a:avLst>
              <a:gd name="adj" fmla="val 7511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68DD7C-281B-45A0-A89E-62D0CAB73D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" r="1093" b="3419"/>
          <a:stretch/>
        </p:blipFill>
        <p:spPr>
          <a:xfrm>
            <a:off x="4694442" y="4069079"/>
            <a:ext cx="3885996" cy="2539021"/>
          </a:xfrm>
          <a:prstGeom prst="roundRect">
            <a:avLst>
              <a:gd name="adj" fmla="val 7511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F5735A-B95B-4E25-A58D-18C9A7B43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r="9150"/>
          <a:stretch/>
        </p:blipFill>
        <p:spPr>
          <a:xfrm>
            <a:off x="5952565" y="249899"/>
            <a:ext cx="2627873" cy="3560102"/>
          </a:xfrm>
          <a:prstGeom prst="roundRect">
            <a:avLst>
              <a:gd name="adj" fmla="val 7511"/>
            </a:avLst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54BDDE8-AF5D-4FFA-8B74-469D4C4B93F8}"/>
              </a:ext>
            </a:extLst>
          </p:cNvPr>
          <p:cNvSpPr/>
          <p:nvPr/>
        </p:nvSpPr>
        <p:spPr>
          <a:xfrm>
            <a:off x="3087033" y="2693670"/>
            <a:ext cx="2627873" cy="1116332"/>
          </a:xfrm>
          <a:prstGeom prst="roundRect">
            <a:avLst>
              <a:gd name="adj" fmla="val 11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430106-6E40-400E-9929-BF4A60FE862A}"/>
              </a:ext>
            </a:extLst>
          </p:cNvPr>
          <p:cNvSpPr txBox="1"/>
          <p:nvPr/>
        </p:nvSpPr>
        <p:spPr>
          <a:xfrm>
            <a:off x="3087033" y="2732783"/>
            <a:ext cx="2627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Обучение проводится </a:t>
            </a:r>
            <a:br>
              <a:rPr lang="ru-RU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</a:br>
            <a:r>
              <a:rPr lang="ru-RU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в</a:t>
            </a:r>
            <a:r>
              <a:rPr lang="en-US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 </a:t>
            </a:r>
            <a:r>
              <a:rPr lang="ru-RU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современных аудиториях, оснащенных</a:t>
            </a:r>
            <a:r>
              <a:rPr lang="en-US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 </a:t>
            </a:r>
            <a:r>
              <a:rPr lang="ru-RU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новейшими системами связи и обучения.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31306E-9A86-4855-8FA8-1D0807A4D8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2" r="34662" b="2497"/>
          <a:stretch/>
        </p:blipFill>
        <p:spPr>
          <a:xfrm>
            <a:off x="8708571" y="249898"/>
            <a:ext cx="3316516" cy="6358201"/>
          </a:xfrm>
          <a:prstGeom prst="roundRect">
            <a:avLst>
              <a:gd name="adj" fmla="val 7477"/>
            </a:avLst>
          </a:prstGeom>
        </p:spPr>
      </p:pic>
    </p:spTree>
    <p:extLst>
      <p:ext uri="{BB962C8B-B14F-4D97-AF65-F5344CB8AC3E}">
        <p14:creationId xmlns:p14="http://schemas.microsoft.com/office/powerpoint/2010/main" val="139931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BA06CB5-32C9-457C-B769-31A6F8F75AF8}"/>
              </a:ext>
            </a:extLst>
          </p:cNvPr>
          <p:cNvSpPr/>
          <p:nvPr/>
        </p:nvSpPr>
        <p:spPr>
          <a:xfrm>
            <a:off x="266700" y="368300"/>
            <a:ext cx="8313738" cy="2329180"/>
          </a:xfrm>
          <a:prstGeom prst="roundRect">
            <a:avLst>
              <a:gd name="adj" fmla="val 1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3C4557-6796-49BC-97AB-02D8F241AAC8}"/>
              </a:ext>
            </a:extLst>
          </p:cNvPr>
          <p:cNvSpPr txBox="1"/>
          <p:nvPr/>
        </p:nvSpPr>
        <p:spPr>
          <a:xfrm>
            <a:off x="426720" y="505112"/>
            <a:ext cx="60426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15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Каждый курсант обеспечивается ноутбуком для занятий </a:t>
            </a:r>
            <a:br>
              <a:rPr lang="ru-RU" sz="2800" spc="-15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</a:br>
            <a:r>
              <a:rPr lang="ru-RU" sz="2800" spc="-15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и самостоятельной работы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FEDFBE-5530-407C-9F04-058524052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57" r="28796"/>
          <a:stretch/>
        </p:blipFill>
        <p:spPr>
          <a:xfrm>
            <a:off x="5966298" y="595630"/>
            <a:ext cx="2614140" cy="1874520"/>
          </a:xfrm>
          <a:prstGeom prst="roundRect">
            <a:avLst>
              <a:gd name="adj" fmla="val 6265"/>
            </a:avLst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6A77F9-A207-4F78-9FF3-51730F640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1" t="-1" r="19332" b="356"/>
          <a:stretch/>
        </p:blipFill>
        <p:spPr>
          <a:xfrm>
            <a:off x="221502" y="2929598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56848C-E8F5-41B4-A291-B6AADF755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7" b="4887"/>
          <a:stretch/>
        </p:blipFill>
        <p:spPr>
          <a:xfrm>
            <a:off x="3087033" y="2929598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8EC78F6-38FE-4494-AA12-A8AD9E1E0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r="9150"/>
          <a:stretch/>
        </p:blipFill>
        <p:spPr>
          <a:xfrm>
            <a:off x="5952565" y="2929598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721CC82-8361-4FB0-84EA-D038724812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5" r="25395"/>
          <a:stretch/>
        </p:blipFill>
        <p:spPr>
          <a:xfrm>
            <a:off x="221502" y="7173213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2E954F-9F93-4149-B4B3-0CBABF6A8B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r="45484"/>
          <a:stretch/>
        </p:blipFill>
        <p:spPr>
          <a:xfrm>
            <a:off x="3087033" y="7173213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7F67B38-EC10-482A-B938-7F73741B6B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5607"/>
          <a:stretch/>
        </p:blipFill>
        <p:spPr>
          <a:xfrm>
            <a:off x="221502" y="10992393"/>
            <a:ext cx="4289538" cy="2539021"/>
          </a:xfrm>
          <a:prstGeom prst="roundRect">
            <a:avLst>
              <a:gd name="adj" fmla="val 7511"/>
            </a:avLst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1CF164E-F686-4000-AA08-D9EFEF9A8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" b="997"/>
          <a:stretch/>
        </p:blipFill>
        <p:spPr>
          <a:xfrm>
            <a:off x="4694442" y="10992393"/>
            <a:ext cx="3885996" cy="2539021"/>
          </a:xfrm>
          <a:prstGeom prst="roundRect">
            <a:avLst>
              <a:gd name="adj" fmla="val 7511"/>
            </a:avLst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A15B0D-59FF-4208-93AD-E30F1750A3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5" r="25395"/>
          <a:stretch/>
        </p:blipFill>
        <p:spPr>
          <a:xfrm>
            <a:off x="5952565" y="7173213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2768EE-9A3D-429D-8A3C-E70786915F4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r="33062"/>
          <a:stretch/>
        </p:blipFill>
        <p:spPr>
          <a:xfrm>
            <a:off x="8740458" y="358756"/>
            <a:ext cx="3357199" cy="6130943"/>
          </a:xfrm>
          <a:prstGeom prst="roundRect">
            <a:avLst>
              <a:gd name="adj" fmla="val 7588"/>
            </a:avLst>
          </a:prstGeom>
        </p:spPr>
      </p:pic>
    </p:spTree>
    <p:extLst>
      <p:ext uri="{BB962C8B-B14F-4D97-AF65-F5344CB8AC3E}">
        <p14:creationId xmlns:p14="http://schemas.microsoft.com/office/powerpoint/2010/main" val="981228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5A7D61-E4A1-4BE9-93B1-AE6176233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5" r="25395"/>
          <a:stretch/>
        </p:blipFill>
        <p:spPr>
          <a:xfrm>
            <a:off x="221502" y="249899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8DFDEF-0CF2-45A6-8D61-927B2CEC7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-1" r="45484" b="33554"/>
          <a:stretch/>
        </p:blipFill>
        <p:spPr>
          <a:xfrm>
            <a:off x="3087033" y="249899"/>
            <a:ext cx="2627873" cy="2365554"/>
          </a:xfrm>
          <a:prstGeom prst="roundRect">
            <a:avLst>
              <a:gd name="adj" fmla="val 7511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6A116D-EEC0-431E-8694-69E1C9FE2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7" b="5607"/>
          <a:stretch/>
        </p:blipFill>
        <p:spPr>
          <a:xfrm>
            <a:off x="221502" y="4069079"/>
            <a:ext cx="4289538" cy="2539021"/>
          </a:xfrm>
          <a:prstGeom prst="roundRect">
            <a:avLst>
              <a:gd name="adj" fmla="val 7511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68DD7C-281B-45A0-A89E-62D0CAB73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" b="997"/>
          <a:stretch/>
        </p:blipFill>
        <p:spPr>
          <a:xfrm>
            <a:off x="4694442" y="4069079"/>
            <a:ext cx="3885996" cy="2539021"/>
          </a:xfrm>
          <a:prstGeom prst="roundRect">
            <a:avLst>
              <a:gd name="adj" fmla="val 7511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F5735A-B95B-4E25-A58D-18C9A7B430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5" r="25395"/>
          <a:stretch/>
        </p:blipFill>
        <p:spPr>
          <a:xfrm>
            <a:off x="5952565" y="249899"/>
            <a:ext cx="2627873" cy="3560102"/>
          </a:xfrm>
          <a:prstGeom prst="roundRect">
            <a:avLst>
              <a:gd name="adj" fmla="val 7511"/>
            </a:avLst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5A7B5B9-03F6-4CE1-B0F2-161EB7BDDD04}"/>
              </a:ext>
            </a:extLst>
          </p:cNvPr>
          <p:cNvSpPr/>
          <p:nvPr/>
        </p:nvSpPr>
        <p:spPr>
          <a:xfrm>
            <a:off x="3087033" y="2693670"/>
            <a:ext cx="2627873" cy="1116332"/>
          </a:xfrm>
          <a:prstGeom prst="roundRect">
            <a:avLst>
              <a:gd name="adj" fmla="val 11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A19641-4B83-47FA-A206-7868157EACC4}"/>
              </a:ext>
            </a:extLst>
          </p:cNvPr>
          <p:cNvSpPr txBox="1"/>
          <p:nvPr/>
        </p:nvSpPr>
        <p:spPr>
          <a:xfrm>
            <a:off x="3087033" y="2732783"/>
            <a:ext cx="2627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Спортивный комплекс академии является одним из лучших среди учебных заведений Министерства обороны РФ.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4C9AF6-6708-41DC-8E0B-CBF3788CD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3644" r="62679" b="3644"/>
          <a:stretch/>
        </p:blipFill>
        <p:spPr>
          <a:xfrm>
            <a:off x="8672285" y="249899"/>
            <a:ext cx="3298213" cy="6358202"/>
          </a:xfrm>
          <a:prstGeom prst="roundRect">
            <a:avLst>
              <a:gd name="adj" fmla="val 4565"/>
            </a:avLst>
          </a:prstGeom>
        </p:spPr>
      </p:pic>
    </p:spTree>
    <p:extLst>
      <p:ext uri="{BB962C8B-B14F-4D97-AF65-F5344CB8AC3E}">
        <p14:creationId xmlns:p14="http://schemas.microsoft.com/office/powerpoint/2010/main" val="121464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71270F-3EBF-4D41-A0FF-816161E32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5" r="21147"/>
          <a:stretch/>
        </p:blipFill>
        <p:spPr>
          <a:xfrm>
            <a:off x="221502" y="249899"/>
            <a:ext cx="2627873" cy="3560102"/>
          </a:xfrm>
          <a:prstGeom prst="roundRect">
            <a:avLst>
              <a:gd name="adj" fmla="val 7511"/>
            </a:avLst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4924BD8-FB29-44C5-831A-89C15B03F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4222" r="28590"/>
          <a:stretch/>
        </p:blipFill>
        <p:spPr>
          <a:xfrm>
            <a:off x="3087033" y="249899"/>
            <a:ext cx="2627873" cy="2615219"/>
          </a:xfrm>
          <a:prstGeom prst="roundRect">
            <a:avLst>
              <a:gd name="adj" fmla="val 7511"/>
            </a:avLst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69FE918-99CC-4B7F-B918-27A5842D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341" b="13088"/>
          <a:stretch/>
        </p:blipFill>
        <p:spPr>
          <a:xfrm>
            <a:off x="221502" y="4069079"/>
            <a:ext cx="4289538" cy="2539021"/>
          </a:xfrm>
          <a:prstGeom prst="roundRect">
            <a:avLst>
              <a:gd name="adj" fmla="val 7511"/>
            </a:avLst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0403502-A72C-4DC3-8C6A-1D06F8AB1A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7122" r="3358" b="10683"/>
          <a:stretch/>
        </p:blipFill>
        <p:spPr>
          <a:xfrm>
            <a:off x="4694442" y="4069079"/>
            <a:ext cx="3885996" cy="2539021"/>
          </a:xfrm>
          <a:prstGeom prst="roundRect">
            <a:avLst>
              <a:gd name="adj" fmla="val 7511"/>
            </a:avLst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F73EBCC-D6AE-4983-B05E-718D0C973D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5" t="21318" r="25395" b="5222"/>
          <a:stretch/>
        </p:blipFill>
        <p:spPr>
          <a:xfrm>
            <a:off x="5952565" y="249899"/>
            <a:ext cx="2627873" cy="2615219"/>
          </a:xfrm>
          <a:prstGeom prst="roundRect">
            <a:avLst>
              <a:gd name="adj" fmla="val 7511"/>
            </a:avLst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39AC135B-5992-4425-9553-B06ACD54FC9C}"/>
              </a:ext>
            </a:extLst>
          </p:cNvPr>
          <p:cNvSpPr/>
          <p:nvPr/>
        </p:nvSpPr>
        <p:spPr>
          <a:xfrm>
            <a:off x="3087033" y="2943857"/>
            <a:ext cx="5493405" cy="866143"/>
          </a:xfrm>
          <a:prstGeom prst="roundRect">
            <a:avLst>
              <a:gd name="adj" fmla="val 110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88511-5913-4053-853B-B37290C27ACC}"/>
              </a:ext>
            </a:extLst>
          </p:cNvPr>
          <p:cNvSpPr txBox="1"/>
          <p:nvPr/>
        </p:nvSpPr>
        <p:spPr>
          <a:xfrm>
            <a:off x="3087033" y="3047997"/>
            <a:ext cx="533560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spc="-100" dirty="0" err="1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Профессоро</a:t>
            </a:r>
            <a:r>
              <a:rPr lang="ru-RU" sz="1600" spc="-100" dirty="0">
                <a:solidFill>
                  <a:srgbClr val="003735"/>
                </a:solidFill>
                <a:latin typeface="Golos Text VF Medium" panose="020B0503020202020204" pitchFamily="34" charset="0"/>
                <a:ea typeface="Golos Text VF Medium" panose="020B0503020202020204" pitchFamily="34" charset="0"/>
              </a:rPr>
              <a:t>-преподавательский состав академии – ученые с мировым именем, создающие прорывные решения в области телекоммуникаций.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BB0101-703D-48EE-8A08-F4C113E0E3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9" r="33148"/>
          <a:stretch/>
        </p:blipFill>
        <p:spPr>
          <a:xfrm>
            <a:off x="8696583" y="249899"/>
            <a:ext cx="3385690" cy="6358201"/>
          </a:xfrm>
          <a:prstGeom prst="roundRect">
            <a:avLst>
              <a:gd name="adj" fmla="val 5735"/>
            </a:avLst>
          </a:prstGeom>
        </p:spPr>
      </p:pic>
    </p:spTree>
    <p:extLst>
      <p:ext uri="{BB962C8B-B14F-4D97-AF65-F5344CB8AC3E}">
        <p14:creationId xmlns:p14="http://schemas.microsoft.com/office/powerpoint/2010/main" val="456458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BED8195-A7BA-436E-B34D-3A44294DB344}"/>
              </a:ext>
            </a:extLst>
          </p:cNvPr>
          <p:cNvSpPr/>
          <p:nvPr/>
        </p:nvSpPr>
        <p:spPr>
          <a:xfrm>
            <a:off x="2492138" y="967169"/>
            <a:ext cx="7207723" cy="1111250"/>
          </a:xfrm>
          <a:prstGeom prst="roundRect">
            <a:avLst>
              <a:gd name="adj" fmla="val 14959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59E51-387F-4EAC-8BA0-49BC57419DA4}"/>
              </a:ext>
            </a:extLst>
          </p:cNvPr>
          <p:cNvSpPr txBox="1"/>
          <p:nvPr/>
        </p:nvSpPr>
        <p:spPr>
          <a:xfrm>
            <a:off x="5281795" y="1237618"/>
            <a:ext cx="300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Радиосвязи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23FC81-D99F-4DE4-A1DD-8AF7BCE5B205}"/>
              </a:ext>
            </a:extLst>
          </p:cNvPr>
          <p:cNvSpPr txBox="1"/>
          <p:nvPr/>
        </p:nvSpPr>
        <p:spPr>
          <a:xfrm>
            <a:off x="3117962" y="1274094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ektur" pitchFamily="2" charset="0"/>
              </a:rPr>
              <a:t>ФАКУЛЬТЕТ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90721F-A968-4847-87D2-73DC286AEE37}"/>
              </a:ext>
            </a:extLst>
          </p:cNvPr>
          <p:cNvSpPr txBox="1"/>
          <p:nvPr/>
        </p:nvSpPr>
        <p:spPr>
          <a:xfrm>
            <a:off x="2619771" y="1066088"/>
            <a:ext cx="482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1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610B934D-3D08-455A-902C-9AF982B5747E}"/>
              </a:ext>
            </a:extLst>
          </p:cNvPr>
          <p:cNvCxnSpPr/>
          <p:nvPr/>
        </p:nvCxnSpPr>
        <p:spPr>
          <a:xfrm>
            <a:off x="5056313" y="1066088"/>
            <a:ext cx="0" cy="8662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2719588F-EF54-4F99-A4ED-A48EFF242F7E}"/>
              </a:ext>
            </a:extLst>
          </p:cNvPr>
          <p:cNvSpPr/>
          <p:nvPr/>
        </p:nvSpPr>
        <p:spPr>
          <a:xfrm>
            <a:off x="2492138" y="2197424"/>
            <a:ext cx="7207723" cy="1111250"/>
          </a:xfrm>
          <a:prstGeom prst="roundRect">
            <a:avLst>
              <a:gd name="adj" fmla="val 14959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0584F8-3B04-42D5-A21F-168166F06889}"/>
              </a:ext>
            </a:extLst>
          </p:cNvPr>
          <p:cNvSpPr txBox="1"/>
          <p:nvPr/>
        </p:nvSpPr>
        <p:spPr>
          <a:xfrm>
            <a:off x="5281795" y="2296343"/>
            <a:ext cx="4154049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Многоканальных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телекоммуникационных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5B98F3-F1B2-48B5-83D5-AADCE6FFBD92}"/>
              </a:ext>
            </a:extLst>
          </p:cNvPr>
          <p:cNvSpPr txBox="1"/>
          <p:nvPr/>
        </p:nvSpPr>
        <p:spPr>
          <a:xfrm>
            <a:off x="3117962" y="2504349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ektur" pitchFamily="2" charset="0"/>
              </a:rPr>
              <a:t>ФАКУЛЬТЕТ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17FFB-6907-403E-A6AB-D6B8C1D4BB2D}"/>
              </a:ext>
            </a:extLst>
          </p:cNvPr>
          <p:cNvSpPr txBox="1"/>
          <p:nvPr/>
        </p:nvSpPr>
        <p:spPr>
          <a:xfrm>
            <a:off x="2619771" y="2296343"/>
            <a:ext cx="620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2</a:t>
            </a:r>
          </a:p>
        </p:txBody>
      </p: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BB769A98-91B3-47D0-BA96-51275EF45B89}"/>
              </a:ext>
            </a:extLst>
          </p:cNvPr>
          <p:cNvCxnSpPr/>
          <p:nvPr/>
        </p:nvCxnSpPr>
        <p:spPr>
          <a:xfrm>
            <a:off x="5056313" y="2296343"/>
            <a:ext cx="0" cy="8662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72CBA5F8-43F2-496E-8092-98D7490B1E2F}"/>
              </a:ext>
            </a:extLst>
          </p:cNvPr>
          <p:cNvSpPr/>
          <p:nvPr/>
        </p:nvSpPr>
        <p:spPr>
          <a:xfrm>
            <a:off x="2492138" y="3427679"/>
            <a:ext cx="7207723" cy="1111250"/>
          </a:xfrm>
          <a:prstGeom prst="roundRect">
            <a:avLst>
              <a:gd name="adj" fmla="val 14959"/>
            </a:avLst>
          </a:prstGeom>
          <a:gradFill>
            <a:gsLst>
              <a:gs pos="78000">
                <a:srgbClr val="005955"/>
              </a:gs>
              <a:gs pos="57000">
                <a:srgbClr val="004341"/>
              </a:gs>
              <a:gs pos="29000">
                <a:srgbClr val="003735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998EEB-98F8-482E-B63A-302D644DE1FC}"/>
              </a:ext>
            </a:extLst>
          </p:cNvPr>
          <p:cNvSpPr txBox="1"/>
          <p:nvPr/>
        </p:nvSpPr>
        <p:spPr>
          <a:xfrm>
            <a:off x="5281795" y="3526598"/>
            <a:ext cx="4154049" cy="1000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Автоматизированных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chemeClr val="bg1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управления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AF556A-1FF5-4D04-8707-91BAACA4FAC4}"/>
              </a:ext>
            </a:extLst>
          </p:cNvPr>
          <p:cNvSpPr txBox="1"/>
          <p:nvPr/>
        </p:nvSpPr>
        <p:spPr>
          <a:xfrm>
            <a:off x="3117962" y="3734604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ektur" pitchFamily="2" charset="0"/>
              </a:rPr>
              <a:t>ФАКУЛЬТЕТ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86C096-98D4-40D0-8B86-39D5EBACEE52}"/>
              </a:ext>
            </a:extLst>
          </p:cNvPr>
          <p:cNvSpPr txBox="1"/>
          <p:nvPr/>
        </p:nvSpPr>
        <p:spPr>
          <a:xfrm>
            <a:off x="2619771" y="3526598"/>
            <a:ext cx="620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ektur" pitchFamily="2" charset="0"/>
              </a:rPr>
              <a:t>3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EF7AA544-F349-4DAE-A13F-D8E880E9B97F}"/>
              </a:ext>
            </a:extLst>
          </p:cNvPr>
          <p:cNvCxnSpPr/>
          <p:nvPr/>
        </p:nvCxnSpPr>
        <p:spPr>
          <a:xfrm>
            <a:off x="5056313" y="3526598"/>
            <a:ext cx="0" cy="8662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9DE8B5E2-4B59-4FFB-A604-A95DA65960AA}"/>
              </a:ext>
            </a:extLst>
          </p:cNvPr>
          <p:cNvSpPr/>
          <p:nvPr/>
        </p:nvSpPr>
        <p:spPr>
          <a:xfrm>
            <a:off x="2492138" y="4699974"/>
            <a:ext cx="7207723" cy="1111250"/>
          </a:xfrm>
          <a:prstGeom prst="roundRect">
            <a:avLst>
              <a:gd name="adj" fmla="val 14959"/>
            </a:avLst>
          </a:prstGeom>
          <a:gradFill>
            <a:gsLst>
              <a:gs pos="29000">
                <a:schemeClr val="bg1"/>
              </a:gs>
              <a:gs pos="100000">
                <a:srgbClr val="00928B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5779FF-88E6-4E56-8F80-713B6753A029}"/>
              </a:ext>
            </a:extLst>
          </p:cNvPr>
          <p:cNvSpPr txBox="1"/>
          <p:nvPr/>
        </p:nvSpPr>
        <p:spPr>
          <a:xfrm>
            <a:off x="2619771" y="4793934"/>
            <a:ext cx="1491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4C48"/>
                </a:solidFill>
                <a:latin typeface="Tektur" pitchFamily="2" charset="0"/>
              </a:rPr>
              <a:t>СПО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05C95C-E4C9-4DC7-90D0-F0478FDF1FFF}"/>
              </a:ext>
            </a:extLst>
          </p:cNvPr>
          <p:cNvSpPr txBox="1"/>
          <p:nvPr/>
        </p:nvSpPr>
        <p:spPr>
          <a:xfrm>
            <a:off x="4110885" y="4938211"/>
            <a:ext cx="5634054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rgbClr val="004C48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Системы радиосвязи, мобильной</a:t>
            </a:r>
          </a:p>
          <a:p>
            <a:pPr>
              <a:lnSpc>
                <a:spcPct val="70000"/>
              </a:lnSpc>
            </a:pPr>
            <a:r>
              <a:rPr lang="ru-RU" sz="2800" spc="-150" dirty="0">
                <a:solidFill>
                  <a:srgbClr val="004C48"/>
                </a:solidFill>
                <a:latin typeface="Golos Text Medium" panose="020B0603020202020204" pitchFamily="34" charset="0"/>
                <a:ea typeface="Golos Text Medium" panose="020B0603020202020204" pitchFamily="34" charset="0"/>
              </a:rPr>
              <a:t>связи и телерадиовещания</a:t>
            </a:r>
          </a:p>
        </p:txBody>
      </p:sp>
    </p:spTree>
    <p:extLst>
      <p:ext uri="{BB962C8B-B14F-4D97-AF65-F5344CB8AC3E}">
        <p14:creationId xmlns:p14="http://schemas.microsoft.com/office/powerpoint/2010/main" val="309148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482</Words>
  <Application>Microsoft Office PowerPoint</Application>
  <PresentationFormat>Широкоэкранный</PresentationFormat>
  <Paragraphs>150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Golos Text</vt:lpstr>
      <vt:lpstr>Golos Text DemiBold</vt:lpstr>
      <vt:lpstr>Golos Text Medium</vt:lpstr>
      <vt:lpstr>Golos Text VF Medium</vt:lpstr>
      <vt:lpstr>Tektur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Ярослав Старащук</dc:creator>
  <cp:lastModifiedBy>User</cp:lastModifiedBy>
  <cp:revision>43</cp:revision>
  <dcterms:created xsi:type="dcterms:W3CDTF">2026-01-22T16:48:27Z</dcterms:created>
  <dcterms:modified xsi:type="dcterms:W3CDTF">2026-04-21T11:46:11Z</dcterms:modified>
</cp:coreProperties>
</file>